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5" r:id="rId2"/>
    <p:sldId id="356" r:id="rId3"/>
    <p:sldId id="354" r:id="rId4"/>
    <p:sldId id="357" r:id="rId5"/>
    <p:sldId id="425" r:id="rId6"/>
    <p:sldId id="360" r:id="rId7"/>
    <p:sldId id="361" r:id="rId8"/>
    <p:sldId id="377" r:id="rId9"/>
    <p:sldId id="376" r:id="rId10"/>
    <p:sldId id="380" r:id="rId11"/>
    <p:sldId id="379" r:id="rId12"/>
    <p:sldId id="381" r:id="rId13"/>
    <p:sldId id="382" r:id="rId14"/>
    <p:sldId id="378" r:id="rId15"/>
    <p:sldId id="362" r:id="rId16"/>
    <p:sldId id="384" r:id="rId17"/>
    <p:sldId id="383" r:id="rId18"/>
    <p:sldId id="385" r:id="rId19"/>
    <p:sldId id="387" r:id="rId20"/>
    <p:sldId id="388" r:id="rId21"/>
    <p:sldId id="389" r:id="rId22"/>
    <p:sldId id="390" r:id="rId23"/>
    <p:sldId id="391" r:id="rId24"/>
    <p:sldId id="392" r:id="rId25"/>
    <p:sldId id="393" r:id="rId26"/>
    <p:sldId id="394" r:id="rId27"/>
    <p:sldId id="395" r:id="rId28"/>
    <p:sldId id="396" r:id="rId29"/>
    <p:sldId id="397" r:id="rId30"/>
    <p:sldId id="399" r:id="rId31"/>
    <p:sldId id="400" r:id="rId32"/>
    <p:sldId id="386" r:id="rId33"/>
    <p:sldId id="405" r:id="rId34"/>
    <p:sldId id="402" r:id="rId35"/>
    <p:sldId id="403" r:id="rId36"/>
    <p:sldId id="404" r:id="rId37"/>
    <p:sldId id="406" r:id="rId38"/>
    <p:sldId id="369" r:id="rId39"/>
    <p:sldId id="426" r:id="rId40"/>
    <p:sldId id="410" r:id="rId41"/>
    <p:sldId id="411" r:id="rId42"/>
    <p:sldId id="412" r:id="rId43"/>
    <p:sldId id="413" r:id="rId44"/>
    <p:sldId id="414" r:id="rId45"/>
    <p:sldId id="415" r:id="rId46"/>
    <p:sldId id="416" r:id="rId47"/>
    <p:sldId id="417" r:id="rId48"/>
    <p:sldId id="418" r:id="rId49"/>
    <p:sldId id="419" r:id="rId50"/>
    <p:sldId id="420" r:id="rId51"/>
    <p:sldId id="421" r:id="rId52"/>
    <p:sldId id="422" r:id="rId53"/>
    <p:sldId id="370" r:id="rId54"/>
    <p:sldId id="424" r:id="rId55"/>
    <p:sldId id="42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varScale="1">
        <p:scale>
          <a:sx n="70" d="100"/>
          <a:sy n="70" d="100"/>
        </p:scale>
        <p:origin x="76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AE79D1-2057-4691-8F23-6ED145238642}" type="datetimeFigureOut">
              <a:rPr lang="en-US" smtClean="0"/>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C80031-501B-4710-B042-5CE86A90B4D7}" type="slidenum">
              <a:rPr lang="en-US" smtClean="0"/>
              <a:t>‹#›</a:t>
            </a:fld>
            <a:endParaRPr lang="en-US" dirty="0"/>
          </a:p>
        </p:txBody>
      </p:sp>
    </p:spTree>
    <p:extLst>
      <p:ext uri="{BB962C8B-B14F-4D97-AF65-F5344CB8AC3E}">
        <p14:creationId xmlns:p14="http://schemas.microsoft.com/office/powerpoint/2010/main" val="225075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AE79D1-2057-4691-8F23-6ED145238642}" type="datetimeFigureOut">
              <a:rPr lang="en-US" smtClean="0"/>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C80031-501B-4710-B042-5CE86A90B4D7}" type="slidenum">
              <a:rPr lang="en-US" smtClean="0"/>
              <a:t>‹#›</a:t>
            </a:fld>
            <a:endParaRPr lang="en-US" dirty="0"/>
          </a:p>
        </p:txBody>
      </p:sp>
    </p:spTree>
    <p:extLst>
      <p:ext uri="{BB962C8B-B14F-4D97-AF65-F5344CB8AC3E}">
        <p14:creationId xmlns:p14="http://schemas.microsoft.com/office/powerpoint/2010/main" val="210982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AE79D1-2057-4691-8F23-6ED145238642}" type="datetimeFigureOut">
              <a:rPr lang="en-US" smtClean="0"/>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C80031-501B-4710-B042-5CE86A90B4D7}" type="slidenum">
              <a:rPr lang="en-US" smtClean="0"/>
              <a:t>‹#›</a:t>
            </a:fld>
            <a:endParaRPr lang="en-US" dirty="0"/>
          </a:p>
        </p:txBody>
      </p:sp>
    </p:spTree>
    <p:extLst>
      <p:ext uri="{BB962C8B-B14F-4D97-AF65-F5344CB8AC3E}">
        <p14:creationId xmlns:p14="http://schemas.microsoft.com/office/powerpoint/2010/main" val="20935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AE79D1-2057-4691-8F23-6ED145238642}" type="datetimeFigureOut">
              <a:rPr lang="en-US" smtClean="0"/>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C80031-501B-4710-B042-5CE86A90B4D7}" type="slidenum">
              <a:rPr lang="en-US" smtClean="0"/>
              <a:t>‹#›</a:t>
            </a:fld>
            <a:endParaRPr lang="en-US" dirty="0"/>
          </a:p>
        </p:txBody>
      </p:sp>
    </p:spTree>
    <p:extLst>
      <p:ext uri="{BB962C8B-B14F-4D97-AF65-F5344CB8AC3E}">
        <p14:creationId xmlns:p14="http://schemas.microsoft.com/office/powerpoint/2010/main" val="157865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AE79D1-2057-4691-8F23-6ED145238642}" type="datetimeFigureOut">
              <a:rPr lang="en-US" smtClean="0"/>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C80031-501B-4710-B042-5CE86A90B4D7}" type="slidenum">
              <a:rPr lang="en-US" smtClean="0"/>
              <a:t>‹#›</a:t>
            </a:fld>
            <a:endParaRPr lang="en-US" dirty="0"/>
          </a:p>
        </p:txBody>
      </p:sp>
    </p:spTree>
    <p:extLst>
      <p:ext uri="{BB962C8B-B14F-4D97-AF65-F5344CB8AC3E}">
        <p14:creationId xmlns:p14="http://schemas.microsoft.com/office/powerpoint/2010/main" val="131897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AE79D1-2057-4691-8F23-6ED145238642}" type="datetimeFigureOut">
              <a:rPr lang="en-US" smtClean="0"/>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C80031-501B-4710-B042-5CE86A90B4D7}" type="slidenum">
              <a:rPr lang="en-US" smtClean="0"/>
              <a:t>‹#›</a:t>
            </a:fld>
            <a:endParaRPr lang="en-US" dirty="0"/>
          </a:p>
        </p:txBody>
      </p:sp>
    </p:spTree>
    <p:extLst>
      <p:ext uri="{BB962C8B-B14F-4D97-AF65-F5344CB8AC3E}">
        <p14:creationId xmlns:p14="http://schemas.microsoft.com/office/powerpoint/2010/main" val="305475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AE79D1-2057-4691-8F23-6ED145238642}" type="datetimeFigureOut">
              <a:rPr lang="en-US" smtClean="0"/>
              <a:t>4/24/2016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C80031-501B-4710-B042-5CE86A90B4D7}" type="slidenum">
              <a:rPr lang="en-US" smtClean="0"/>
              <a:t>‹#›</a:t>
            </a:fld>
            <a:endParaRPr lang="en-US" dirty="0"/>
          </a:p>
        </p:txBody>
      </p:sp>
    </p:spTree>
    <p:extLst>
      <p:ext uri="{BB962C8B-B14F-4D97-AF65-F5344CB8AC3E}">
        <p14:creationId xmlns:p14="http://schemas.microsoft.com/office/powerpoint/2010/main" val="1017986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AE79D1-2057-4691-8F23-6ED145238642}" type="datetimeFigureOut">
              <a:rPr lang="en-US" smtClean="0"/>
              <a:t>4/24/2016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C80031-501B-4710-B042-5CE86A90B4D7}" type="slidenum">
              <a:rPr lang="en-US" smtClean="0"/>
              <a:t>‹#›</a:t>
            </a:fld>
            <a:endParaRPr lang="en-US" dirty="0"/>
          </a:p>
        </p:txBody>
      </p:sp>
    </p:spTree>
    <p:extLst>
      <p:ext uri="{BB962C8B-B14F-4D97-AF65-F5344CB8AC3E}">
        <p14:creationId xmlns:p14="http://schemas.microsoft.com/office/powerpoint/2010/main" val="412154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E79D1-2057-4691-8F23-6ED145238642}" type="datetimeFigureOut">
              <a:rPr lang="en-US" smtClean="0"/>
              <a:t>4/24/2016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C80031-501B-4710-B042-5CE86A90B4D7}" type="slidenum">
              <a:rPr lang="en-US" smtClean="0"/>
              <a:t>‹#›</a:t>
            </a:fld>
            <a:endParaRPr lang="en-US" dirty="0"/>
          </a:p>
        </p:txBody>
      </p:sp>
    </p:spTree>
    <p:extLst>
      <p:ext uri="{BB962C8B-B14F-4D97-AF65-F5344CB8AC3E}">
        <p14:creationId xmlns:p14="http://schemas.microsoft.com/office/powerpoint/2010/main" val="235044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E79D1-2057-4691-8F23-6ED145238642}" type="datetimeFigureOut">
              <a:rPr lang="en-US" smtClean="0"/>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C80031-501B-4710-B042-5CE86A90B4D7}" type="slidenum">
              <a:rPr lang="en-US" smtClean="0"/>
              <a:t>‹#›</a:t>
            </a:fld>
            <a:endParaRPr lang="en-US" dirty="0"/>
          </a:p>
        </p:txBody>
      </p:sp>
    </p:spTree>
    <p:extLst>
      <p:ext uri="{BB962C8B-B14F-4D97-AF65-F5344CB8AC3E}">
        <p14:creationId xmlns:p14="http://schemas.microsoft.com/office/powerpoint/2010/main" val="327274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E79D1-2057-4691-8F23-6ED145238642}" type="datetimeFigureOut">
              <a:rPr lang="en-US" smtClean="0"/>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C80031-501B-4710-B042-5CE86A90B4D7}" type="slidenum">
              <a:rPr lang="en-US" smtClean="0"/>
              <a:t>‹#›</a:t>
            </a:fld>
            <a:endParaRPr lang="en-US" dirty="0"/>
          </a:p>
        </p:txBody>
      </p:sp>
    </p:spTree>
    <p:extLst>
      <p:ext uri="{BB962C8B-B14F-4D97-AF65-F5344CB8AC3E}">
        <p14:creationId xmlns:p14="http://schemas.microsoft.com/office/powerpoint/2010/main" val="123821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AE79D1-2057-4691-8F23-6ED145238642}" type="datetimeFigureOut">
              <a:rPr lang="en-US" smtClean="0"/>
              <a:t>4/24/2016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80031-501B-4710-B042-5CE86A90B4D7}" type="slidenum">
              <a:rPr lang="en-US" smtClean="0"/>
              <a:t>‹#›</a:t>
            </a:fld>
            <a:endParaRPr lang="en-US" dirty="0"/>
          </a:p>
        </p:txBody>
      </p:sp>
    </p:spTree>
    <p:extLst>
      <p:ext uri="{BB962C8B-B14F-4D97-AF65-F5344CB8AC3E}">
        <p14:creationId xmlns:p14="http://schemas.microsoft.com/office/powerpoint/2010/main" val="20239122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91887"/>
            <a:ext cx="11430000" cy="1236888"/>
          </a:xfrm>
        </p:spPr>
        <p:txBody>
          <a:bodyPr>
            <a:noAutofit/>
          </a:bodyPr>
          <a:lstStyle/>
          <a:p>
            <a:r>
              <a:rPr lang="en-US" sz="8000" b="1" dirty="0" smtClean="0">
                <a:latin typeface="Courier New" panose="02070309020205020404" pitchFamily="49" charset="0"/>
                <a:cs typeface="Courier New" panose="02070309020205020404" pitchFamily="49" charset="0"/>
              </a:rPr>
              <a:t>Time’s Up!</a:t>
            </a:r>
            <a:endParaRPr lang="en-US" sz="8000" b="1" dirty="0">
              <a:latin typeface="Courier New" panose="02070309020205020404" pitchFamily="49" charset="0"/>
              <a:cs typeface="Courier New" panose="02070309020205020404" pitchFamily="49" charset="0"/>
            </a:endParaRPr>
          </a:p>
        </p:txBody>
      </p:sp>
      <p:pic>
        <p:nvPicPr>
          <p:cNvPr id="1026" name="Picture 2" descr="http://www.collegesupportnw.com/wp-content/uploads/2014/03/4-Test-Taking-Strategies-You-Should-Master-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1785938"/>
            <a:ext cx="880110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39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802105" y="-352927"/>
            <a:ext cx="10090484" cy="5678905"/>
          </a:xfrm>
        </p:spPr>
        <p:txBody>
          <a:bodyPr>
            <a:noAutofit/>
          </a:bodyPr>
          <a:lstStyle/>
          <a:p>
            <a:r>
              <a:rPr lang="en-US" sz="4800" b="1" u="sng" dirty="0" smtClean="0"/>
              <a:t>Revelation 1:9</a:t>
            </a:r>
            <a:r>
              <a:rPr lang="en-US" sz="4800" i="1" u="sng" dirty="0"/>
              <a:t/>
            </a:r>
            <a:br>
              <a:rPr lang="en-US" sz="4800" i="1" u="sng" dirty="0"/>
            </a:br>
            <a:r>
              <a:rPr lang="en-US" sz="4800" i="1" dirty="0" smtClean="0"/>
              <a:t>“I</a:t>
            </a:r>
            <a:r>
              <a:rPr lang="en-US" sz="4800" i="1" dirty="0"/>
              <a:t>, John, your brother and companion in the suffering and kingdom and patient endurance that are ours in Jesus, was on the island of Patmos because of the word of God and the testimony of Jesus.” </a:t>
            </a:r>
            <a:endParaRPr lang="en-US" sz="4800" dirty="0">
              <a:latin typeface="+mn-lt"/>
            </a:endParaRPr>
          </a:p>
        </p:txBody>
      </p:sp>
    </p:spTree>
    <p:extLst>
      <p:ext uri="{BB962C8B-B14F-4D97-AF65-F5344CB8AC3E}">
        <p14:creationId xmlns:p14="http://schemas.microsoft.com/office/powerpoint/2010/main" val="273776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vacationstogo.com/images/ports/maps/396_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1483"/>
            <a:ext cx="12192000" cy="921422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p:txBody>
          <a:bodyPr/>
          <a:lstStyle/>
          <a:p>
            <a:endParaRPr lang="en-US"/>
          </a:p>
        </p:txBody>
      </p:sp>
    </p:spTree>
    <p:extLst>
      <p:ext uri="{BB962C8B-B14F-4D97-AF65-F5344CB8AC3E}">
        <p14:creationId xmlns:p14="http://schemas.microsoft.com/office/powerpoint/2010/main" val="408860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1+#ppt_w/2"/>
                                          </p:val>
                                        </p:tav>
                                        <p:tav tm="100000">
                                          <p:val>
                                            <p:strVal val="#ppt_x"/>
                                          </p:val>
                                        </p:tav>
                                      </p:tavLst>
                                    </p:anim>
                                    <p:anim calcmode="lin" valueType="num">
                                      <p:cBhvr additive="base">
                                        <p:cTn id="8"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1.trrsf.com/blogs/331/files/image/article-1345133-0CAD1322000005DC-948_468x2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p:txBody>
          <a:bodyPr/>
          <a:lstStyle/>
          <a:p>
            <a:endParaRPr lang="en-US"/>
          </a:p>
        </p:txBody>
      </p:sp>
    </p:spTree>
    <p:extLst>
      <p:ext uri="{BB962C8B-B14F-4D97-AF65-F5344CB8AC3E}">
        <p14:creationId xmlns:p14="http://schemas.microsoft.com/office/powerpoint/2010/main" val="404275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11266" name="Picture 2" descr="http://f.tqn.com/y/ancienthistory/1/S/I/y/2/Domit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8663"/>
            <a:ext cx="6086475" cy="55626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decisivehistoryblog.files.wordpress.com/2016/03/john_william_waterhouse_-_the_favorites_of_the_emperor_honorius_-_18831.jpg?w=7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6685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s-media-cache-ak0.pinimg.com/736x/2c/5c/c8/2c5cc85696adb344aa30f831adcba6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84380" cy="725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35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ppt_x"/>
                                          </p:val>
                                        </p:tav>
                                        <p:tav tm="100000">
                                          <p:val>
                                            <p:strVal val="#ppt_x"/>
                                          </p:val>
                                        </p:tav>
                                      </p:tavLst>
                                    </p:anim>
                                    <p:anim calcmode="lin" valueType="num">
                                      <p:cBhvr additive="base">
                                        <p:cTn id="13" dur="500" fill="hold"/>
                                        <p:tgtEl>
                                          <p:spTgt spid="1126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270"/>
                                        </p:tgtEl>
                                        <p:attrNameLst>
                                          <p:attrName>style.visibility</p:attrName>
                                        </p:attrNameLst>
                                      </p:cBhvr>
                                      <p:to>
                                        <p:strVal val="visible"/>
                                      </p:to>
                                    </p:set>
                                    <p:anim calcmode="lin" valueType="num">
                                      <p:cBhvr additive="base">
                                        <p:cTn id="18" dur="500" fill="hold"/>
                                        <p:tgtEl>
                                          <p:spTgt spid="11270"/>
                                        </p:tgtEl>
                                        <p:attrNameLst>
                                          <p:attrName>ppt_x</p:attrName>
                                        </p:attrNameLst>
                                      </p:cBhvr>
                                      <p:tavLst>
                                        <p:tav tm="0">
                                          <p:val>
                                            <p:strVal val="#ppt_x"/>
                                          </p:val>
                                        </p:tav>
                                        <p:tav tm="100000">
                                          <p:val>
                                            <p:strVal val="#ppt_x"/>
                                          </p:val>
                                        </p:tav>
                                      </p:tavLst>
                                    </p:anim>
                                    <p:anim calcmode="lin" valueType="num">
                                      <p:cBhvr additive="base">
                                        <p:cTn id="19"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584" y="5558182"/>
            <a:ext cx="5715000" cy="811272"/>
          </a:xfrm>
        </p:spPr>
        <p:txBody>
          <a:bodyPr>
            <a:noAutofit/>
          </a:bodyPr>
          <a:lstStyle/>
          <a:p>
            <a:r>
              <a:rPr lang="en-US" sz="5400" dirty="0"/>
              <a:t>Dr. Eric Walsh </a:t>
            </a:r>
            <a:endParaRPr lang="en-US" sz="5400" dirty="0">
              <a:latin typeface="+mn-lt"/>
            </a:endParaRPr>
          </a:p>
        </p:txBody>
      </p:sp>
      <p:pic>
        <p:nvPicPr>
          <p:cNvPr id="9220" name="Picture 4" descr="http://3.bp.blogspot.com/-z66AtrU3pYE/UfxM1zCupPI/AAAAAAAAD38/kNkdEZKulNM/s1600/drwericwal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944" y="818148"/>
            <a:ext cx="6398528" cy="421064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gannett-cdn.com/-mm-/bcef3913a9a4abe8a4ba8f15ad49fb3b85ffc32c/c=0-0-534-712&amp;r=537&amp;c=0-0-534-712/local/-/media/2015/01/07/USATODAY/USATODAY/635562131058503375-atlantafirechie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1325" y="1372746"/>
            <a:ext cx="5086350" cy="678180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5937584" y="561474"/>
            <a:ext cx="6254416" cy="8112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t>Atlanta </a:t>
            </a:r>
            <a:r>
              <a:rPr lang="en-US" sz="4800" dirty="0" smtClean="0"/>
              <a:t>Fire </a:t>
            </a:r>
            <a:r>
              <a:rPr lang="en-US" sz="4800" dirty="0"/>
              <a:t>C</a:t>
            </a:r>
            <a:r>
              <a:rPr lang="en-US" sz="4800" dirty="0" smtClean="0"/>
              <a:t>hief </a:t>
            </a:r>
          </a:p>
          <a:p>
            <a:r>
              <a:rPr lang="en-US" sz="4800" dirty="0" smtClean="0"/>
              <a:t>Kelvin </a:t>
            </a:r>
            <a:r>
              <a:rPr lang="en-US" sz="4800" dirty="0"/>
              <a:t>Cochran</a:t>
            </a:r>
            <a:endParaRPr lang="en-US" sz="4800" dirty="0">
              <a:latin typeface="+mn-lt"/>
            </a:endParaRPr>
          </a:p>
        </p:txBody>
      </p:sp>
    </p:spTree>
    <p:extLst>
      <p:ext uri="{BB962C8B-B14F-4D97-AF65-F5344CB8AC3E}">
        <p14:creationId xmlns:p14="http://schemas.microsoft.com/office/powerpoint/2010/main" val="401831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222"/>
                                        </p:tgtEl>
                                        <p:attrNameLst>
                                          <p:attrName>style.visibility</p:attrName>
                                        </p:attrNameLst>
                                      </p:cBhvr>
                                      <p:to>
                                        <p:strVal val="visible"/>
                                      </p:to>
                                    </p:set>
                                    <p:animEffect transition="in" filter="fade">
                                      <p:cBhvr>
                                        <p:cTn id="13" dur="500"/>
                                        <p:tgtEl>
                                          <p:spTgt spid="922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 y="529390"/>
            <a:ext cx="11430000" cy="4860758"/>
          </a:xfrm>
        </p:spPr>
        <p:txBody>
          <a:bodyPr>
            <a:noAutofit/>
          </a:bodyPr>
          <a:lstStyle/>
          <a:p>
            <a:r>
              <a:rPr lang="en-US" sz="5400" dirty="0" smtClean="0">
                <a:latin typeface="+mn-lt"/>
              </a:rPr>
              <a:t>Revelation 1:9</a:t>
            </a:r>
            <a:br>
              <a:rPr lang="en-US" sz="5400" dirty="0" smtClean="0">
                <a:latin typeface="+mn-lt"/>
              </a:rPr>
            </a:br>
            <a:r>
              <a:rPr lang="en-US" sz="5400" dirty="0" smtClean="0">
                <a:latin typeface="+mn-lt"/>
              </a:rPr>
              <a:t/>
            </a:r>
            <a:br>
              <a:rPr lang="en-US" sz="5400" dirty="0" smtClean="0">
                <a:latin typeface="+mn-lt"/>
              </a:rPr>
            </a:br>
            <a:r>
              <a:rPr lang="en-US" sz="5400" dirty="0" smtClean="0">
                <a:latin typeface="+mn-lt"/>
              </a:rPr>
              <a:t>John </a:t>
            </a:r>
            <a:r>
              <a:rPr lang="en-US" sz="5400" dirty="0">
                <a:latin typeface="+mn-lt"/>
              </a:rPr>
              <a:t>was “…</a:t>
            </a:r>
            <a:r>
              <a:rPr lang="en-US" sz="5400" i="1" dirty="0">
                <a:latin typeface="+mn-lt"/>
              </a:rPr>
              <a:t>[our] brother and companion in the </a:t>
            </a:r>
            <a:r>
              <a:rPr lang="en-US" sz="5400" i="1" u="sng" dirty="0">
                <a:latin typeface="+mn-lt"/>
              </a:rPr>
              <a:t>suffering</a:t>
            </a:r>
            <a:r>
              <a:rPr lang="en-US" sz="5400" i="1" dirty="0">
                <a:latin typeface="+mn-lt"/>
              </a:rPr>
              <a:t> and kingdom and </a:t>
            </a:r>
            <a:r>
              <a:rPr lang="en-US" sz="5400" i="1" u="sng" dirty="0">
                <a:latin typeface="+mn-lt"/>
              </a:rPr>
              <a:t>patient endurance</a:t>
            </a:r>
            <a:r>
              <a:rPr lang="en-US" sz="5400" i="1" dirty="0">
                <a:latin typeface="+mn-lt"/>
              </a:rPr>
              <a:t> that are ours in Jesus….”</a:t>
            </a:r>
            <a:r>
              <a:rPr lang="en-US" sz="5400" dirty="0">
                <a:latin typeface="+mn-lt"/>
              </a:rPr>
              <a:t> </a:t>
            </a:r>
          </a:p>
        </p:txBody>
      </p:sp>
    </p:spTree>
    <p:extLst>
      <p:ext uri="{BB962C8B-B14F-4D97-AF65-F5344CB8AC3E}">
        <p14:creationId xmlns:p14="http://schemas.microsoft.com/office/powerpoint/2010/main" val="47706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 y="529390"/>
            <a:ext cx="11430000" cy="1523999"/>
          </a:xfrm>
        </p:spPr>
        <p:txBody>
          <a:bodyPr>
            <a:noAutofit/>
          </a:bodyPr>
          <a:lstStyle/>
          <a:p>
            <a:r>
              <a:rPr lang="en-US" sz="5400" b="1" u="sng" dirty="0" smtClean="0">
                <a:latin typeface="+mn-lt"/>
              </a:rPr>
              <a:t>We, God’s people, </a:t>
            </a:r>
            <a:r>
              <a:rPr lang="en-US" sz="5400" b="1" u="sng" dirty="0">
                <a:latin typeface="+mn-lt"/>
              </a:rPr>
              <a:t>will suffer greatly before Christ returns…so PERSEVERE! </a:t>
            </a:r>
            <a:endParaRPr lang="en-US" sz="5400" dirty="0">
              <a:latin typeface="+mn-lt"/>
            </a:endParaRPr>
          </a:p>
        </p:txBody>
      </p:sp>
      <p:pic>
        <p:nvPicPr>
          <p:cNvPr id="3" name="Picture 6" descr="https://s-media-cache-ak0.pinimg.com/736x/2c/5c/c8/2c5cc85696adb344aa30f831adcba6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2390273"/>
            <a:ext cx="12184380" cy="725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4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ppt_x"/>
                                          </p:val>
                                        </p:tav>
                                        <p:tav tm="100000">
                                          <p:val>
                                            <p:strVal val="#ppt_x"/>
                                          </p:val>
                                        </p:tav>
                                      </p:tavLst>
                                    </p:anim>
                                    <p:anim calcmode="lin" valueType="num">
                                      <p:cBhvr additive="base">
                                        <p:cTn id="1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 y="1355150"/>
            <a:ext cx="11430000" cy="811272"/>
          </a:xfrm>
        </p:spPr>
        <p:txBody>
          <a:bodyPr>
            <a:noAutofit/>
          </a:bodyPr>
          <a:lstStyle/>
          <a:p>
            <a:endParaRPr lang="en-US" sz="8000" dirty="0">
              <a:latin typeface="+mn-lt"/>
            </a:endParaRPr>
          </a:p>
        </p:txBody>
      </p:sp>
      <p:pic>
        <p:nvPicPr>
          <p:cNvPr id="14338" name="Picture 2" descr="http://mdrministries.com/wp-content/uploads/2015/10/the_seven_churches_of_reve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37" y="-1808373"/>
            <a:ext cx="12528884" cy="866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78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531" y="328454"/>
            <a:ext cx="11430000" cy="6056303"/>
          </a:xfrm>
        </p:spPr>
        <p:txBody>
          <a:bodyPr>
            <a:noAutofit/>
          </a:bodyPr>
          <a:lstStyle/>
          <a:p>
            <a:r>
              <a:rPr lang="en-US" sz="5400" b="1" dirty="0" smtClean="0">
                <a:latin typeface="+mn-lt"/>
              </a:rPr>
              <a:t>The Church </a:t>
            </a:r>
            <a:r>
              <a:rPr lang="en-US" sz="5400" b="1" dirty="0">
                <a:latin typeface="+mn-lt"/>
              </a:rPr>
              <a:t>in Ephesus </a:t>
            </a:r>
            <a:r>
              <a:rPr lang="en-US" sz="5400" b="1" dirty="0" smtClean="0">
                <a:latin typeface="+mn-lt"/>
              </a:rPr>
              <a:t/>
            </a:r>
            <a:br>
              <a:rPr lang="en-US" sz="5400" b="1" dirty="0" smtClean="0">
                <a:latin typeface="+mn-lt"/>
              </a:rPr>
            </a:br>
            <a:r>
              <a:rPr lang="en-US" sz="5400" b="1" dirty="0" smtClean="0">
                <a:latin typeface="+mn-lt"/>
              </a:rPr>
              <a:t>(Revelation 2:1-7)</a:t>
            </a:r>
            <a:br>
              <a:rPr lang="en-US" sz="5400" b="1" dirty="0" smtClean="0">
                <a:latin typeface="+mn-lt"/>
              </a:rPr>
            </a:br>
            <a:r>
              <a:rPr lang="en-US" sz="5400" dirty="0">
                <a:latin typeface="+mn-lt"/>
              </a:rPr>
              <a:t/>
            </a:r>
            <a:br>
              <a:rPr lang="en-US" sz="5400" dirty="0">
                <a:latin typeface="+mn-lt"/>
              </a:rPr>
            </a:br>
            <a:r>
              <a:rPr lang="en-US" sz="5400" dirty="0" smtClean="0">
                <a:latin typeface="+mn-lt"/>
              </a:rPr>
              <a:t>  </a:t>
            </a:r>
            <a:r>
              <a:rPr lang="en-US" sz="5400" i="1" dirty="0">
                <a:latin typeface="+mn-lt"/>
              </a:rPr>
              <a:t>“I know your deeds, your hard work and your perseverance….You have persevered and have endured hardships for my name, and have not grown weary.” </a:t>
            </a:r>
            <a:endParaRPr lang="en-US" sz="5400" dirty="0">
              <a:latin typeface="+mn-lt"/>
            </a:endParaRPr>
          </a:p>
        </p:txBody>
      </p:sp>
    </p:spTree>
    <p:extLst>
      <p:ext uri="{BB962C8B-B14F-4D97-AF65-F5344CB8AC3E}">
        <p14:creationId xmlns:p14="http://schemas.microsoft.com/office/powerpoint/2010/main" val="240626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120" y="1595781"/>
            <a:ext cx="10987237" cy="2960178"/>
          </a:xfrm>
        </p:spPr>
        <p:txBody>
          <a:bodyPr>
            <a:noAutofit/>
          </a:bodyPr>
          <a:lstStyle/>
          <a:p>
            <a:r>
              <a:rPr lang="en-US" sz="6600" b="1" dirty="0" smtClean="0">
                <a:latin typeface="Bradley Hand ITC" panose="03070402050302030203" pitchFamily="66" charset="0"/>
              </a:rPr>
              <a:t>What one </a:t>
            </a:r>
            <a:r>
              <a:rPr lang="en-US" sz="6600" b="1" dirty="0">
                <a:latin typeface="Bradley Hand ITC" panose="03070402050302030203" pitchFamily="66" charset="0"/>
              </a:rPr>
              <a:t>life experience </a:t>
            </a:r>
            <a:r>
              <a:rPr lang="en-US" sz="6600" b="1" dirty="0" smtClean="0">
                <a:latin typeface="Bradley Hand ITC" panose="03070402050302030203" pitchFamily="66" charset="0"/>
              </a:rPr>
              <a:t>are you going </a:t>
            </a:r>
            <a:r>
              <a:rPr lang="en-US" sz="6600" b="1" dirty="0">
                <a:latin typeface="Bradley Hand ITC" panose="03070402050302030203" pitchFamily="66" charset="0"/>
              </a:rPr>
              <a:t>through right now that is calling for perseverance and </a:t>
            </a:r>
            <a:r>
              <a:rPr lang="en-US" sz="6600" b="1" dirty="0" smtClean="0">
                <a:latin typeface="Bradley Hand ITC" panose="03070402050302030203" pitchFamily="66" charset="0"/>
              </a:rPr>
              <a:t>strength?</a:t>
            </a:r>
            <a:endParaRPr lang="en-US" sz="6600" b="1" dirty="0">
              <a:latin typeface="Bradley Hand ITC" panose="03070402050302030203" pitchFamily="66" charset="0"/>
            </a:endParaRPr>
          </a:p>
        </p:txBody>
      </p:sp>
    </p:spTree>
    <p:extLst>
      <p:ext uri="{BB962C8B-B14F-4D97-AF65-F5344CB8AC3E}">
        <p14:creationId xmlns:p14="http://schemas.microsoft.com/office/powerpoint/2010/main" val="373873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8824" y="3576851"/>
            <a:ext cx="11430000" cy="811272"/>
          </a:xfrm>
        </p:spPr>
        <p:txBody>
          <a:bodyPr>
            <a:noAutofit/>
          </a:bodyPr>
          <a:lstStyle/>
          <a:p>
            <a:endParaRPr lang="en-US" sz="4400" dirty="0">
              <a:latin typeface="+mn-lt"/>
            </a:endParaRPr>
          </a:p>
        </p:txBody>
      </p:sp>
      <p:pic>
        <p:nvPicPr>
          <p:cNvPr id="4" name="Picture 2" descr="https://mysoulisalockwithoutakey.files.wordpress.com/2013/07/the-passage-of-time-jason-ticehur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913" y="-1"/>
            <a:ext cx="85725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82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011" y="248244"/>
            <a:ext cx="11085094" cy="6248809"/>
          </a:xfrm>
        </p:spPr>
        <p:txBody>
          <a:bodyPr>
            <a:noAutofit/>
          </a:bodyPr>
          <a:lstStyle/>
          <a:p>
            <a:pPr lvl="0"/>
            <a:r>
              <a:rPr lang="en-US" sz="4800" b="1" dirty="0" smtClean="0">
                <a:latin typeface="+mn-lt"/>
              </a:rPr>
              <a:t>The Church </a:t>
            </a:r>
            <a:r>
              <a:rPr lang="en-US" sz="4800" b="1" dirty="0">
                <a:latin typeface="+mn-lt"/>
              </a:rPr>
              <a:t>in </a:t>
            </a:r>
            <a:r>
              <a:rPr lang="en-US" sz="4800" b="1" dirty="0" smtClean="0">
                <a:latin typeface="+mn-lt"/>
              </a:rPr>
              <a:t>Smyrna </a:t>
            </a:r>
            <a:br>
              <a:rPr lang="en-US" sz="4800" b="1" dirty="0" smtClean="0">
                <a:latin typeface="+mn-lt"/>
              </a:rPr>
            </a:br>
            <a:r>
              <a:rPr lang="en-US" sz="4800" b="1" dirty="0" smtClean="0">
                <a:latin typeface="+mn-lt"/>
              </a:rPr>
              <a:t>(Revelation 2:8-11)</a:t>
            </a:r>
            <a:r>
              <a:rPr lang="en-US" sz="4800" dirty="0">
                <a:latin typeface="+mn-lt"/>
              </a:rPr>
              <a:t/>
            </a:r>
            <a:br>
              <a:rPr lang="en-US" sz="4800" dirty="0">
                <a:latin typeface="+mn-lt"/>
              </a:rPr>
            </a:br>
            <a:r>
              <a:rPr lang="en-US" sz="4800" i="1" dirty="0">
                <a:latin typeface="+mn-lt"/>
              </a:rPr>
              <a:t>“I know your affliction and your poverty…I know about the slander [against you]….Do not be afraid of what you are about to suffer.  I tell you, the devil will put some of you in prison to test you, and you will suffer persecution…Be faithful, even to the point of death</a:t>
            </a:r>
            <a:r>
              <a:rPr lang="en-US" sz="4800" i="1" dirty="0" smtClean="0">
                <a:latin typeface="+mn-lt"/>
              </a:rPr>
              <a:t>….”</a:t>
            </a:r>
            <a:endParaRPr lang="en-US" sz="4800" dirty="0">
              <a:latin typeface="+mn-lt"/>
            </a:endParaRPr>
          </a:p>
        </p:txBody>
      </p:sp>
    </p:spTree>
    <p:extLst>
      <p:ext uri="{BB962C8B-B14F-4D97-AF65-F5344CB8AC3E}">
        <p14:creationId xmlns:p14="http://schemas.microsoft.com/office/powerpoint/2010/main" val="422771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011" y="248244"/>
            <a:ext cx="11085094" cy="5639209"/>
          </a:xfrm>
        </p:spPr>
        <p:txBody>
          <a:bodyPr>
            <a:noAutofit/>
          </a:bodyPr>
          <a:lstStyle/>
          <a:p>
            <a:r>
              <a:rPr lang="en-US" sz="4800" b="1" dirty="0" smtClean="0">
                <a:latin typeface="+mn-lt"/>
              </a:rPr>
              <a:t>The Church </a:t>
            </a:r>
            <a:r>
              <a:rPr lang="en-US" sz="4800" b="1" dirty="0">
                <a:latin typeface="+mn-lt"/>
              </a:rPr>
              <a:t>in </a:t>
            </a:r>
            <a:r>
              <a:rPr lang="en-US" sz="4800" b="1" dirty="0" smtClean="0">
                <a:latin typeface="+mn-lt"/>
              </a:rPr>
              <a:t>Pergamum</a:t>
            </a:r>
            <a:br>
              <a:rPr lang="en-US" sz="4800" b="1" dirty="0" smtClean="0">
                <a:latin typeface="+mn-lt"/>
              </a:rPr>
            </a:br>
            <a:r>
              <a:rPr lang="en-US" sz="4800" b="1" dirty="0" smtClean="0">
                <a:latin typeface="+mn-lt"/>
              </a:rPr>
              <a:t>(Revelation 2:12-17)</a:t>
            </a:r>
            <a:br>
              <a:rPr lang="en-US" sz="4800" b="1" dirty="0" smtClean="0">
                <a:latin typeface="+mn-lt"/>
              </a:rPr>
            </a:br>
            <a:r>
              <a:rPr lang="en-US" sz="4800" dirty="0">
                <a:latin typeface="+mn-lt"/>
              </a:rPr>
              <a:t/>
            </a:r>
            <a:br>
              <a:rPr lang="en-US" sz="4800" dirty="0">
                <a:latin typeface="+mn-lt"/>
              </a:rPr>
            </a:br>
            <a:r>
              <a:rPr lang="en-US" sz="4800" i="1" dirty="0">
                <a:latin typeface="+mn-lt"/>
              </a:rPr>
              <a:t>“You remain[</a:t>
            </a:r>
            <a:r>
              <a:rPr lang="en-US" sz="4800" i="1" dirty="0" err="1">
                <a:latin typeface="+mn-lt"/>
              </a:rPr>
              <a:t>ed</a:t>
            </a:r>
            <a:r>
              <a:rPr lang="en-US" sz="4800" i="1" dirty="0">
                <a:latin typeface="+mn-lt"/>
              </a:rPr>
              <a:t>] true to my name.  You did not renounce your faith in me, not even in the days of Antipas, my faithful witness, who was put to death in your city—where Satan lives</a:t>
            </a:r>
            <a:r>
              <a:rPr lang="en-US" sz="4800" i="1" dirty="0" smtClean="0">
                <a:latin typeface="+mn-lt"/>
              </a:rPr>
              <a:t>.”</a:t>
            </a:r>
            <a:endParaRPr lang="en-US" sz="4800" dirty="0">
              <a:latin typeface="+mn-lt"/>
            </a:endParaRPr>
          </a:p>
        </p:txBody>
      </p:sp>
    </p:spTree>
    <p:extLst>
      <p:ext uri="{BB962C8B-B14F-4D97-AF65-F5344CB8AC3E}">
        <p14:creationId xmlns:p14="http://schemas.microsoft.com/office/powerpoint/2010/main" val="17063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011" y="248244"/>
            <a:ext cx="11085094" cy="5639209"/>
          </a:xfrm>
        </p:spPr>
        <p:txBody>
          <a:bodyPr>
            <a:noAutofit/>
          </a:bodyPr>
          <a:lstStyle/>
          <a:p>
            <a:pPr lvl="0"/>
            <a:r>
              <a:rPr lang="en-US" sz="4800" b="1" dirty="0" smtClean="0">
                <a:latin typeface="+mn-lt"/>
              </a:rPr>
              <a:t>The Church </a:t>
            </a:r>
            <a:r>
              <a:rPr lang="en-US" sz="4800" b="1" dirty="0">
                <a:latin typeface="+mn-lt"/>
              </a:rPr>
              <a:t>in </a:t>
            </a:r>
            <a:r>
              <a:rPr lang="en-US" sz="4800" b="1" dirty="0" smtClean="0">
                <a:latin typeface="+mn-lt"/>
              </a:rPr>
              <a:t>Thyatira</a:t>
            </a:r>
            <a:br>
              <a:rPr lang="en-US" sz="4800" b="1" dirty="0" smtClean="0">
                <a:latin typeface="+mn-lt"/>
              </a:rPr>
            </a:br>
            <a:r>
              <a:rPr lang="en-US" sz="4800" b="1" dirty="0" smtClean="0">
                <a:latin typeface="+mn-lt"/>
              </a:rPr>
              <a:t>(Revelation 2:18-29)</a:t>
            </a:r>
            <a:br>
              <a:rPr lang="en-US" sz="4800" b="1" dirty="0" smtClean="0">
                <a:latin typeface="+mn-lt"/>
              </a:rPr>
            </a:br>
            <a:r>
              <a:rPr lang="en-US" sz="4800" dirty="0">
                <a:latin typeface="+mn-lt"/>
              </a:rPr>
              <a:t/>
            </a:r>
            <a:br>
              <a:rPr lang="en-US" sz="4800" dirty="0">
                <a:latin typeface="+mn-lt"/>
              </a:rPr>
            </a:br>
            <a:r>
              <a:rPr lang="en-US" sz="4800" i="1" dirty="0"/>
              <a:t>“I know your…perseverance….  </a:t>
            </a:r>
            <a:r>
              <a:rPr lang="en-US" sz="4800" i="1"/>
              <a:t>To the one who is victorious and does my will to the end, I will give authority over the </a:t>
            </a:r>
            <a:r>
              <a:rPr lang="en-US" sz="4800" i="1"/>
              <a:t>nations</a:t>
            </a:r>
            <a:r>
              <a:rPr lang="en-US" sz="4800" i="1" smtClean="0"/>
              <a:t>.”</a:t>
            </a:r>
            <a:br>
              <a:rPr lang="en-US" sz="4800" i="1" smtClean="0"/>
            </a:br>
            <a:endParaRPr lang="en-US" sz="4800" dirty="0">
              <a:latin typeface="+mn-lt"/>
            </a:endParaRPr>
          </a:p>
        </p:txBody>
      </p:sp>
    </p:spTree>
    <p:extLst>
      <p:ext uri="{BB962C8B-B14F-4D97-AF65-F5344CB8AC3E}">
        <p14:creationId xmlns:p14="http://schemas.microsoft.com/office/powerpoint/2010/main" val="76018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011" y="248244"/>
            <a:ext cx="11085094" cy="5639209"/>
          </a:xfrm>
        </p:spPr>
        <p:txBody>
          <a:bodyPr>
            <a:noAutofit/>
          </a:bodyPr>
          <a:lstStyle/>
          <a:p>
            <a:pPr lvl="0"/>
            <a:r>
              <a:rPr lang="en-US" sz="4800" b="1" dirty="0" smtClean="0">
                <a:latin typeface="+mn-lt"/>
              </a:rPr>
              <a:t>The Church </a:t>
            </a:r>
            <a:r>
              <a:rPr lang="en-US" sz="4800" b="1" dirty="0">
                <a:latin typeface="+mn-lt"/>
              </a:rPr>
              <a:t>in </a:t>
            </a:r>
            <a:r>
              <a:rPr lang="en-US" sz="4800" b="1" dirty="0" smtClean="0">
                <a:latin typeface="+mn-lt"/>
              </a:rPr>
              <a:t>Sardis</a:t>
            </a:r>
            <a:br>
              <a:rPr lang="en-US" sz="4800" b="1" dirty="0" smtClean="0">
                <a:latin typeface="+mn-lt"/>
              </a:rPr>
            </a:br>
            <a:r>
              <a:rPr lang="en-US" sz="4800" b="1" dirty="0" smtClean="0">
                <a:latin typeface="+mn-lt"/>
              </a:rPr>
              <a:t>(Revelation 3:1-6)</a:t>
            </a:r>
            <a:br>
              <a:rPr lang="en-US" sz="4800" b="1" dirty="0" smtClean="0">
                <a:latin typeface="+mn-lt"/>
              </a:rPr>
            </a:br>
            <a:r>
              <a:rPr lang="en-US" sz="4800" dirty="0">
                <a:latin typeface="+mn-lt"/>
              </a:rPr>
              <a:t/>
            </a:r>
            <a:br>
              <a:rPr lang="en-US" sz="4800" dirty="0">
                <a:latin typeface="+mn-lt"/>
              </a:rPr>
            </a:br>
            <a:r>
              <a:rPr lang="en-US" sz="4800" dirty="0" smtClean="0">
                <a:latin typeface="+mn-lt"/>
              </a:rPr>
              <a:t/>
            </a:r>
            <a:br>
              <a:rPr lang="en-US" sz="4800" dirty="0" smtClean="0">
                <a:latin typeface="+mn-lt"/>
              </a:rPr>
            </a:br>
            <a:r>
              <a:rPr lang="en-US" sz="4800" dirty="0">
                <a:latin typeface="+mn-lt"/>
              </a:rPr>
              <a:t/>
            </a:r>
            <a:br>
              <a:rPr lang="en-US" sz="4800" dirty="0">
                <a:latin typeface="+mn-lt"/>
              </a:rPr>
            </a:br>
            <a:r>
              <a:rPr lang="en-US" sz="4800" dirty="0" smtClean="0">
                <a:latin typeface="+mn-lt"/>
              </a:rPr>
              <a:t/>
            </a:r>
            <a:br>
              <a:rPr lang="en-US" sz="4800" dirty="0" smtClean="0">
                <a:latin typeface="+mn-lt"/>
              </a:rPr>
            </a:br>
            <a:endParaRPr lang="en-US" sz="4800" dirty="0">
              <a:latin typeface="+mn-lt"/>
            </a:endParaRPr>
          </a:p>
        </p:txBody>
      </p:sp>
    </p:spTree>
    <p:extLst>
      <p:ext uri="{BB962C8B-B14F-4D97-AF65-F5344CB8AC3E}">
        <p14:creationId xmlns:p14="http://schemas.microsoft.com/office/powerpoint/2010/main" val="396722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379" y="0"/>
            <a:ext cx="11309684" cy="6609756"/>
          </a:xfrm>
        </p:spPr>
        <p:txBody>
          <a:bodyPr>
            <a:noAutofit/>
          </a:bodyPr>
          <a:lstStyle/>
          <a:p>
            <a:r>
              <a:rPr lang="en-US" sz="4800" b="1" dirty="0" smtClean="0">
                <a:latin typeface="+mn-lt"/>
              </a:rPr>
              <a:t>The Church </a:t>
            </a:r>
            <a:r>
              <a:rPr lang="en-US" sz="4800" b="1" dirty="0">
                <a:latin typeface="+mn-lt"/>
              </a:rPr>
              <a:t>in </a:t>
            </a:r>
            <a:r>
              <a:rPr lang="en-US" sz="4800" b="1" dirty="0" smtClean="0">
                <a:latin typeface="+mn-lt"/>
              </a:rPr>
              <a:t>Philadelphia</a:t>
            </a:r>
            <a:br>
              <a:rPr lang="en-US" sz="4800" b="1" dirty="0" smtClean="0">
                <a:latin typeface="+mn-lt"/>
              </a:rPr>
            </a:br>
            <a:r>
              <a:rPr lang="en-US" sz="4800" b="1" dirty="0" smtClean="0">
                <a:latin typeface="+mn-lt"/>
              </a:rPr>
              <a:t>(Revelation 3:7-13)</a:t>
            </a:r>
            <a:r>
              <a:rPr lang="en-US" sz="4800" dirty="0">
                <a:latin typeface="+mn-lt"/>
              </a:rPr>
              <a:t/>
            </a:r>
            <a:br>
              <a:rPr lang="en-US" sz="4800" dirty="0">
                <a:latin typeface="+mn-lt"/>
              </a:rPr>
            </a:br>
            <a:r>
              <a:rPr lang="en-US" sz="4400" i="1" dirty="0">
                <a:latin typeface="+mn-lt"/>
              </a:rPr>
              <a:t>“I know that you have little strength, yet you have kept my word and have not denied my name.  Since you have kept my command to endure patiently, I will also keep you from the hour of trial that is to come on the whole world to test the inhabitants of the earth.  I am coming soon.  Hold on to what you have, so that no one will take your crown</a:t>
            </a:r>
            <a:r>
              <a:rPr lang="en-US" sz="4400" i="1" dirty="0" smtClean="0">
                <a:latin typeface="+mn-lt"/>
              </a:rPr>
              <a:t>.”</a:t>
            </a:r>
            <a:endParaRPr lang="en-US" sz="4400" dirty="0">
              <a:latin typeface="+mn-lt"/>
            </a:endParaRPr>
          </a:p>
        </p:txBody>
      </p:sp>
    </p:spTree>
    <p:extLst>
      <p:ext uri="{BB962C8B-B14F-4D97-AF65-F5344CB8AC3E}">
        <p14:creationId xmlns:p14="http://schemas.microsoft.com/office/powerpoint/2010/main" val="15058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011" y="248244"/>
            <a:ext cx="11085094" cy="5639209"/>
          </a:xfrm>
        </p:spPr>
        <p:txBody>
          <a:bodyPr>
            <a:noAutofit/>
          </a:bodyPr>
          <a:lstStyle/>
          <a:p>
            <a:pPr lvl="0"/>
            <a:r>
              <a:rPr lang="en-US" sz="4800" b="1" dirty="0" smtClean="0">
                <a:latin typeface="+mn-lt"/>
              </a:rPr>
              <a:t>The Church </a:t>
            </a:r>
            <a:r>
              <a:rPr lang="en-US" sz="4800" b="1" dirty="0">
                <a:latin typeface="+mn-lt"/>
              </a:rPr>
              <a:t>in </a:t>
            </a:r>
            <a:r>
              <a:rPr lang="en-US" sz="4800" b="1" dirty="0" smtClean="0">
                <a:latin typeface="+mn-lt"/>
              </a:rPr>
              <a:t>Laodicea</a:t>
            </a:r>
            <a:br>
              <a:rPr lang="en-US" sz="4800" b="1" dirty="0" smtClean="0">
                <a:latin typeface="+mn-lt"/>
              </a:rPr>
            </a:br>
            <a:r>
              <a:rPr lang="en-US" sz="4800" b="1" dirty="0" smtClean="0">
                <a:latin typeface="+mn-lt"/>
              </a:rPr>
              <a:t>(Revelation 3:14-22)</a:t>
            </a:r>
            <a:br>
              <a:rPr lang="en-US" sz="4800" b="1" dirty="0" smtClean="0">
                <a:latin typeface="+mn-lt"/>
              </a:rPr>
            </a:br>
            <a:r>
              <a:rPr lang="en-US" sz="4800" dirty="0">
                <a:latin typeface="+mn-lt"/>
              </a:rPr>
              <a:t/>
            </a:r>
            <a:br>
              <a:rPr lang="en-US" sz="4800" dirty="0">
                <a:latin typeface="+mn-lt"/>
              </a:rPr>
            </a:br>
            <a:r>
              <a:rPr lang="en-US" sz="4800" dirty="0" smtClean="0">
                <a:latin typeface="+mn-lt"/>
              </a:rPr>
              <a:t/>
            </a:r>
            <a:br>
              <a:rPr lang="en-US" sz="4800" dirty="0" smtClean="0">
                <a:latin typeface="+mn-lt"/>
              </a:rPr>
            </a:br>
            <a:r>
              <a:rPr lang="en-US" sz="4800" dirty="0">
                <a:latin typeface="+mn-lt"/>
              </a:rPr>
              <a:t/>
            </a:r>
            <a:br>
              <a:rPr lang="en-US" sz="4800" dirty="0">
                <a:latin typeface="+mn-lt"/>
              </a:rPr>
            </a:br>
            <a:r>
              <a:rPr lang="en-US" sz="4800" dirty="0" smtClean="0">
                <a:latin typeface="+mn-lt"/>
              </a:rPr>
              <a:t/>
            </a:r>
            <a:br>
              <a:rPr lang="en-US" sz="4800" dirty="0" smtClean="0">
                <a:latin typeface="+mn-lt"/>
              </a:rPr>
            </a:br>
            <a:endParaRPr lang="en-US" sz="4800" dirty="0">
              <a:latin typeface="+mn-lt"/>
            </a:endParaRPr>
          </a:p>
        </p:txBody>
      </p:sp>
    </p:spTree>
    <p:extLst>
      <p:ext uri="{BB962C8B-B14F-4D97-AF65-F5344CB8AC3E}">
        <p14:creationId xmlns:p14="http://schemas.microsoft.com/office/powerpoint/2010/main" val="81526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346" y="0"/>
            <a:ext cx="11085094" cy="2928093"/>
          </a:xfrm>
        </p:spPr>
        <p:txBody>
          <a:bodyPr>
            <a:noAutofit/>
          </a:bodyPr>
          <a:lstStyle/>
          <a:p>
            <a:pPr lvl="0"/>
            <a:r>
              <a:rPr lang="en-US" dirty="0">
                <a:latin typeface="+mn-lt"/>
              </a:rPr>
              <a:t>Share </a:t>
            </a:r>
            <a:r>
              <a:rPr lang="en-US" dirty="0" smtClean="0">
                <a:latin typeface="+mn-lt"/>
              </a:rPr>
              <a:t>(in about 30 </a:t>
            </a:r>
            <a:r>
              <a:rPr lang="en-US" dirty="0">
                <a:latin typeface="+mn-lt"/>
              </a:rPr>
              <a:t>seconds </a:t>
            </a:r>
            <a:r>
              <a:rPr lang="en-US" dirty="0" smtClean="0">
                <a:latin typeface="+mn-lt"/>
              </a:rPr>
              <a:t>each</a:t>
            </a:r>
            <a:r>
              <a:rPr lang="en-US" dirty="0">
                <a:latin typeface="+mn-lt"/>
              </a:rPr>
              <a:t>) the “</a:t>
            </a:r>
            <a:r>
              <a:rPr lang="en-US" b="1" dirty="0">
                <a:latin typeface="+mn-lt"/>
              </a:rPr>
              <a:t>hardship</a:t>
            </a:r>
            <a:r>
              <a:rPr lang="en-US" dirty="0">
                <a:latin typeface="+mn-lt"/>
              </a:rPr>
              <a:t>” in which you need</a:t>
            </a:r>
            <a:r>
              <a:rPr lang="en-US" b="1" dirty="0">
                <a:latin typeface="+mn-lt"/>
              </a:rPr>
              <a:t> perseverance </a:t>
            </a:r>
            <a:r>
              <a:rPr lang="en-US" dirty="0">
                <a:latin typeface="+mn-lt"/>
              </a:rPr>
              <a:t>right </a:t>
            </a:r>
            <a:r>
              <a:rPr lang="en-US" dirty="0" smtClean="0">
                <a:latin typeface="+mn-lt"/>
              </a:rPr>
              <a:t>now.</a:t>
            </a:r>
            <a:endParaRPr lang="en-US" dirty="0">
              <a:latin typeface="+mn-lt"/>
            </a:endParaRPr>
          </a:p>
        </p:txBody>
      </p:sp>
      <p:pic>
        <p:nvPicPr>
          <p:cNvPr id="17410" name="Picture 2" descr="https://devhd.files.wordpress.com/2013/04/67296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9638" y="3133724"/>
            <a:ext cx="4562475" cy="372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87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346" y="1"/>
            <a:ext cx="11085094" cy="1860884"/>
          </a:xfrm>
        </p:spPr>
        <p:txBody>
          <a:bodyPr>
            <a:noAutofit/>
          </a:bodyPr>
          <a:lstStyle/>
          <a:p>
            <a:pPr lvl="0"/>
            <a:r>
              <a:rPr lang="en-US" sz="8000" dirty="0" smtClean="0">
                <a:latin typeface="+mn-lt"/>
              </a:rPr>
              <a:t>Now…PRAY!</a:t>
            </a:r>
            <a:endParaRPr lang="en-US" sz="8000" dirty="0">
              <a:latin typeface="+mn-lt"/>
            </a:endParaRPr>
          </a:p>
        </p:txBody>
      </p:sp>
      <p:pic>
        <p:nvPicPr>
          <p:cNvPr id="17410" name="Picture 2" descr="https://devhd.files.wordpress.com/2013/04/67296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000" y="2005263"/>
            <a:ext cx="5944912" cy="485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99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547" y="-160420"/>
            <a:ext cx="11582400" cy="6609756"/>
          </a:xfrm>
        </p:spPr>
        <p:txBody>
          <a:bodyPr>
            <a:noAutofit/>
          </a:bodyPr>
          <a:lstStyle/>
          <a:p>
            <a:r>
              <a:rPr lang="en-US" sz="4000" b="1" dirty="0" smtClean="0">
                <a:latin typeface="+mn-lt"/>
              </a:rPr>
              <a:t/>
            </a:r>
            <a:br>
              <a:rPr lang="en-US" sz="4000" b="1" dirty="0" smtClean="0">
                <a:latin typeface="+mn-lt"/>
              </a:rPr>
            </a:br>
            <a:r>
              <a:rPr lang="en-US" sz="4000" b="1" dirty="0" smtClean="0">
                <a:latin typeface="+mn-lt"/>
              </a:rPr>
              <a:t>Revelation 6:9-11</a:t>
            </a:r>
            <a:br>
              <a:rPr lang="en-US" sz="4000" b="1" dirty="0" smtClean="0">
                <a:latin typeface="+mn-lt"/>
              </a:rPr>
            </a:br>
            <a:r>
              <a:rPr lang="en-US" sz="4000" i="1" dirty="0" smtClean="0">
                <a:latin typeface="+mn-lt"/>
              </a:rPr>
              <a:t>When </a:t>
            </a:r>
            <a:r>
              <a:rPr lang="en-US" sz="4000" i="1" dirty="0">
                <a:latin typeface="+mn-lt"/>
              </a:rPr>
              <a:t>he opened the fifth seal, I saw under the altar </a:t>
            </a:r>
            <a:r>
              <a:rPr lang="en-US" sz="4000" b="1" i="1" dirty="0">
                <a:latin typeface="+mn-lt"/>
              </a:rPr>
              <a:t>the souls of those who had been slain </a:t>
            </a:r>
            <a:r>
              <a:rPr lang="en-US" sz="4000" i="1" dirty="0">
                <a:latin typeface="+mn-lt"/>
              </a:rPr>
              <a:t>because of the word of God and the testimony they had maintained. </a:t>
            </a:r>
            <a:r>
              <a:rPr lang="en-US" sz="4000" b="1" i="1" baseline="30000" dirty="0">
                <a:latin typeface="+mn-lt"/>
              </a:rPr>
              <a:t>10 </a:t>
            </a:r>
            <a:r>
              <a:rPr lang="en-US" sz="4000" i="1" dirty="0">
                <a:latin typeface="+mn-lt"/>
              </a:rPr>
              <a:t>They called out in a loud voice, “How long, Sovereign Lord, holy and true, until you judge the inhabitants of the earth and avenge our blood?” </a:t>
            </a:r>
            <a:r>
              <a:rPr lang="en-US" sz="4000" b="1" i="1" baseline="30000" dirty="0">
                <a:latin typeface="+mn-lt"/>
              </a:rPr>
              <a:t>11 </a:t>
            </a:r>
            <a:r>
              <a:rPr lang="en-US" sz="4000" i="1" dirty="0">
                <a:latin typeface="+mn-lt"/>
              </a:rPr>
              <a:t>Then each of them was given a white robe, and they were told to wait a little longer, until </a:t>
            </a:r>
            <a:r>
              <a:rPr lang="en-US" sz="4000" b="1" i="1" dirty="0">
                <a:latin typeface="+mn-lt"/>
              </a:rPr>
              <a:t>the full number of their fellow servants, their brothers and sisters, were killed</a:t>
            </a:r>
            <a:r>
              <a:rPr lang="en-US" sz="4000" i="1" dirty="0">
                <a:latin typeface="+mn-lt"/>
              </a:rPr>
              <a:t> just as they had been</a:t>
            </a:r>
            <a:r>
              <a:rPr lang="en-US" sz="4000" i="1" dirty="0" smtClean="0">
                <a:latin typeface="+mn-lt"/>
              </a:rPr>
              <a:t>.</a:t>
            </a:r>
            <a:endParaRPr lang="en-US" sz="4000" dirty="0">
              <a:latin typeface="+mn-lt"/>
            </a:endParaRPr>
          </a:p>
        </p:txBody>
      </p:sp>
    </p:spTree>
    <p:extLst>
      <p:ext uri="{BB962C8B-B14F-4D97-AF65-F5344CB8AC3E}">
        <p14:creationId xmlns:p14="http://schemas.microsoft.com/office/powerpoint/2010/main" val="62686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547" y="-160420"/>
            <a:ext cx="11582400" cy="6256420"/>
          </a:xfrm>
        </p:spPr>
        <p:txBody>
          <a:bodyPr>
            <a:noAutofit/>
          </a:bodyPr>
          <a:lstStyle/>
          <a:p>
            <a:pPr algn="l"/>
            <a:r>
              <a:rPr lang="en-US" sz="4400" b="1" dirty="0" smtClean="0">
                <a:latin typeface="+mn-lt"/>
              </a:rPr>
              <a:t/>
            </a:r>
            <a:br>
              <a:rPr lang="en-US" sz="4400" b="1" dirty="0" smtClean="0">
                <a:latin typeface="+mn-lt"/>
              </a:rPr>
            </a:br>
            <a:r>
              <a:rPr lang="en-US" sz="4400" b="1" dirty="0" smtClean="0">
                <a:latin typeface="+mn-lt"/>
              </a:rPr>
              <a:t>Revelation 7:14-17</a:t>
            </a:r>
            <a:br>
              <a:rPr lang="en-US" sz="4400" b="1" dirty="0" smtClean="0">
                <a:latin typeface="+mn-lt"/>
              </a:rPr>
            </a:br>
            <a:r>
              <a:rPr lang="en-US" sz="4400" i="1" dirty="0">
                <a:latin typeface="+mn-lt"/>
              </a:rPr>
              <a:t>And he said, “These are they who have come out of the great tribulation; they have washed their robes and made them white in the blood of the Lamb. </a:t>
            </a:r>
            <a:r>
              <a:rPr lang="en-US" sz="4400" b="1" i="1" baseline="30000" dirty="0">
                <a:latin typeface="+mn-lt"/>
              </a:rPr>
              <a:t>15 </a:t>
            </a:r>
            <a:r>
              <a:rPr lang="en-US" sz="4400" i="1" dirty="0">
                <a:latin typeface="+mn-lt"/>
              </a:rPr>
              <a:t>Therefore,</a:t>
            </a:r>
            <a:r>
              <a:rPr lang="en-US" sz="4400" dirty="0">
                <a:latin typeface="+mn-lt"/>
              </a:rPr>
              <a:t/>
            </a:r>
            <a:br>
              <a:rPr lang="en-US" sz="4400" dirty="0">
                <a:latin typeface="+mn-lt"/>
              </a:rPr>
            </a:br>
            <a:r>
              <a:rPr lang="en-US" sz="4400" i="1" dirty="0">
                <a:latin typeface="+mn-lt"/>
              </a:rPr>
              <a:t>“they are before the throne of God</a:t>
            </a:r>
            <a:br>
              <a:rPr lang="en-US" sz="4400" i="1" dirty="0">
                <a:latin typeface="+mn-lt"/>
              </a:rPr>
            </a:br>
            <a:r>
              <a:rPr lang="en-US" sz="4400" i="1" dirty="0">
                <a:latin typeface="+mn-lt"/>
              </a:rPr>
              <a:t>    and serve him day and night in his temple;</a:t>
            </a:r>
            <a:br>
              <a:rPr lang="en-US" sz="4400" i="1" dirty="0">
                <a:latin typeface="+mn-lt"/>
              </a:rPr>
            </a:br>
            <a:r>
              <a:rPr lang="en-US" sz="4400" i="1" dirty="0">
                <a:latin typeface="+mn-lt"/>
              </a:rPr>
              <a:t>and he who sits on the throne</a:t>
            </a:r>
            <a:br>
              <a:rPr lang="en-US" sz="4400" i="1" dirty="0">
                <a:latin typeface="+mn-lt"/>
              </a:rPr>
            </a:br>
            <a:r>
              <a:rPr lang="en-US" sz="4400" i="1" dirty="0">
                <a:latin typeface="+mn-lt"/>
              </a:rPr>
              <a:t>    will shelter them with his presence</a:t>
            </a:r>
            <a:r>
              <a:rPr lang="en-US" sz="4400" i="1" dirty="0" smtClean="0">
                <a:latin typeface="+mn-lt"/>
              </a:rPr>
              <a:t>.</a:t>
            </a:r>
            <a:endParaRPr lang="en-US" sz="4400" dirty="0">
              <a:latin typeface="+mn-lt"/>
            </a:endParaRPr>
          </a:p>
        </p:txBody>
      </p:sp>
    </p:spTree>
    <p:extLst>
      <p:ext uri="{BB962C8B-B14F-4D97-AF65-F5344CB8AC3E}">
        <p14:creationId xmlns:p14="http://schemas.microsoft.com/office/powerpoint/2010/main" val="127604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66425"/>
            <a:ext cx="11430000" cy="811272"/>
          </a:xfrm>
        </p:spPr>
        <p:txBody>
          <a:bodyPr>
            <a:noAutofit/>
          </a:bodyPr>
          <a:lstStyle/>
          <a:p>
            <a:r>
              <a:rPr lang="en-US" sz="4400" dirty="0" smtClean="0">
                <a:latin typeface="+mn-lt"/>
              </a:rPr>
              <a:t>The Drop Box</a:t>
            </a:r>
            <a:endParaRPr lang="en-US" sz="4400" dirty="0">
              <a:latin typeface="+mn-lt"/>
            </a:endParaRPr>
          </a:p>
        </p:txBody>
      </p:sp>
      <p:pic>
        <p:nvPicPr>
          <p:cNvPr id="3" name="Picture 2" descr="http://i.imgur.com/JRn9Fn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60789"/>
            <a:ext cx="12192000" cy="79295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hafha.com/wp-content/uploads/2015/07/o-PRESCHOOL-face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0789"/>
            <a:ext cx="12487977" cy="781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christthekinggp.org/images/sundayscho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487978" cy="69687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toogoodprograms.org/media/catalog/category/iStock_000019186997Mediu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85170"/>
            <a:ext cx="13716000" cy="744317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v.h-cdn.co/assets/15/35/1280x640/gallery-1440620665-sev-freshmanvssenior-homeroo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23666"/>
            <a:ext cx="12192000" cy="6834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70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82"/>
                                        </p:tgtEl>
                                        <p:attrNameLst>
                                          <p:attrName>style.visibility</p:attrName>
                                        </p:attrNameLst>
                                      </p:cBhvr>
                                      <p:to>
                                        <p:strVal val="visible"/>
                                      </p:to>
                                    </p:set>
                                    <p:animEffect transition="in" filter="fade">
                                      <p:cBhvr>
                                        <p:cTn id="29"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547" y="128338"/>
            <a:ext cx="11582400" cy="6256420"/>
          </a:xfrm>
        </p:spPr>
        <p:txBody>
          <a:bodyPr>
            <a:noAutofit/>
          </a:bodyPr>
          <a:lstStyle/>
          <a:p>
            <a:pPr algn="l"/>
            <a:r>
              <a:rPr lang="en-US" sz="4400" b="1" dirty="0" smtClean="0">
                <a:latin typeface="+mn-lt"/>
              </a:rPr>
              <a:t/>
            </a:r>
            <a:br>
              <a:rPr lang="en-US" sz="4400" b="1" dirty="0" smtClean="0">
                <a:latin typeface="+mn-lt"/>
              </a:rPr>
            </a:br>
            <a:r>
              <a:rPr lang="en-US" sz="4400" b="1" dirty="0" smtClean="0">
                <a:latin typeface="+mn-lt"/>
              </a:rPr>
              <a:t>Revelation 7:14-17</a:t>
            </a:r>
            <a:br>
              <a:rPr lang="en-US" sz="4400" b="1" dirty="0" smtClean="0">
                <a:latin typeface="+mn-lt"/>
              </a:rPr>
            </a:br>
            <a:r>
              <a:rPr lang="en-US" sz="4400" b="1" i="1" baseline="30000" dirty="0">
                <a:latin typeface="+mn-lt"/>
              </a:rPr>
              <a:t>16 </a:t>
            </a:r>
            <a:r>
              <a:rPr lang="en-US" sz="4400" i="1" dirty="0">
                <a:latin typeface="+mn-lt"/>
              </a:rPr>
              <a:t>‘Never again will they hunger;</a:t>
            </a:r>
            <a:br>
              <a:rPr lang="en-US" sz="4400" i="1" dirty="0">
                <a:latin typeface="+mn-lt"/>
              </a:rPr>
            </a:br>
            <a:r>
              <a:rPr lang="en-US" sz="4400" i="1" dirty="0">
                <a:latin typeface="+mn-lt"/>
              </a:rPr>
              <a:t>    never again will they thirst.</a:t>
            </a:r>
            <a:br>
              <a:rPr lang="en-US" sz="4400" i="1" dirty="0">
                <a:latin typeface="+mn-lt"/>
              </a:rPr>
            </a:br>
            <a:r>
              <a:rPr lang="en-US" sz="4400" i="1" dirty="0">
                <a:latin typeface="+mn-lt"/>
              </a:rPr>
              <a:t>The sun will not beat down on them,’</a:t>
            </a:r>
            <a:br>
              <a:rPr lang="en-US" sz="4400" i="1" dirty="0">
                <a:latin typeface="+mn-lt"/>
              </a:rPr>
            </a:br>
            <a:r>
              <a:rPr lang="en-US" sz="4400" i="1" dirty="0">
                <a:latin typeface="+mn-lt"/>
              </a:rPr>
              <a:t>    nor any scorching heat.</a:t>
            </a:r>
            <a:br>
              <a:rPr lang="en-US" sz="4400" i="1" dirty="0">
                <a:latin typeface="+mn-lt"/>
              </a:rPr>
            </a:br>
            <a:r>
              <a:rPr lang="en-US" sz="4400" b="1" i="1" baseline="30000" dirty="0">
                <a:latin typeface="+mn-lt"/>
              </a:rPr>
              <a:t>17 </a:t>
            </a:r>
            <a:r>
              <a:rPr lang="en-US" sz="4400" i="1" dirty="0">
                <a:latin typeface="+mn-lt"/>
              </a:rPr>
              <a:t>For the Lamb at the center of the throne</a:t>
            </a:r>
            <a:br>
              <a:rPr lang="en-US" sz="4400" i="1" dirty="0">
                <a:latin typeface="+mn-lt"/>
              </a:rPr>
            </a:br>
            <a:r>
              <a:rPr lang="en-US" sz="4400" i="1" dirty="0">
                <a:latin typeface="+mn-lt"/>
              </a:rPr>
              <a:t>    will be their shepherd;</a:t>
            </a:r>
            <a:br>
              <a:rPr lang="en-US" sz="4400" i="1" dirty="0">
                <a:latin typeface="+mn-lt"/>
              </a:rPr>
            </a:br>
            <a:r>
              <a:rPr lang="en-US" sz="4400" i="1" dirty="0">
                <a:latin typeface="+mn-lt"/>
              </a:rPr>
              <a:t>‘he will lead them to springs of living water.’</a:t>
            </a:r>
            <a:br>
              <a:rPr lang="en-US" sz="4400" i="1" dirty="0">
                <a:latin typeface="+mn-lt"/>
              </a:rPr>
            </a:br>
            <a:r>
              <a:rPr lang="en-US" sz="4400" i="1" dirty="0">
                <a:latin typeface="+mn-lt"/>
              </a:rPr>
              <a:t>    ‘And God will wipe away every tear from their eyes.’”</a:t>
            </a:r>
            <a:endParaRPr lang="en-US" sz="4400" dirty="0">
              <a:latin typeface="+mn-lt"/>
            </a:endParaRPr>
          </a:p>
        </p:txBody>
      </p:sp>
    </p:spTree>
    <p:extLst>
      <p:ext uri="{BB962C8B-B14F-4D97-AF65-F5344CB8AC3E}">
        <p14:creationId xmlns:p14="http://schemas.microsoft.com/office/powerpoint/2010/main" val="112967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 y="529390"/>
            <a:ext cx="11430000" cy="1523999"/>
          </a:xfrm>
        </p:spPr>
        <p:txBody>
          <a:bodyPr>
            <a:noAutofit/>
          </a:bodyPr>
          <a:lstStyle/>
          <a:p>
            <a:r>
              <a:rPr lang="en-US" sz="5400" b="1" dirty="0">
                <a:latin typeface="+mn-lt"/>
              </a:rPr>
              <a:t>God’s JUDGMENTS will be many and righteous against evil doers </a:t>
            </a:r>
            <a:endParaRPr lang="en-US" sz="5400" dirty="0">
              <a:latin typeface="+mn-lt"/>
            </a:endParaRPr>
          </a:p>
        </p:txBody>
      </p:sp>
      <p:pic>
        <p:nvPicPr>
          <p:cNvPr id="26626" name="Picture 2" descr="http://www.chipbrogden.com/wordpress/wp-content/uploads/gods-judg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322" y="2245811"/>
            <a:ext cx="9261141" cy="520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12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media.salemwebnetwork.com/biblestudytools/reference/commentaries/revelation/sequ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270" y="597317"/>
            <a:ext cx="9537312" cy="564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03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www.lds.org/bc/content/shared/content/images/gospel-library/manual/10734/papyrus-sealed-with-seven-seals_1246685_in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320337" cy="92539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74320" y="1355150"/>
            <a:ext cx="11430000" cy="811272"/>
          </a:xfrm>
        </p:spPr>
        <p:txBody>
          <a:bodyPr>
            <a:noAutofit/>
          </a:bodyPr>
          <a:lstStyle/>
          <a:p>
            <a:r>
              <a:rPr lang="en-US" sz="8000" dirty="0" smtClean="0">
                <a:solidFill>
                  <a:schemeClr val="bg1"/>
                </a:solidFill>
                <a:latin typeface="+mn-lt"/>
              </a:rPr>
              <a:t>The 7 Seals of Revelation</a:t>
            </a:r>
            <a:endParaRPr lang="en-US" sz="8000" dirty="0">
              <a:solidFill>
                <a:schemeClr val="bg1"/>
              </a:solidFill>
              <a:latin typeface="+mn-lt"/>
            </a:endParaRPr>
          </a:p>
        </p:txBody>
      </p:sp>
    </p:spTree>
    <p:extLst>
      <p:ext uri="{BB962C8B-B14F-4D97-AF65-F5344CB8AC3E}">
        <p14:creationId xmlns:p14="http://schemas.microsoft.com/office/powerpoint/2010/main" val="123286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 y="1355150"/>
            <a:ext cx="11430000" cy="811272"/>
          </a:xfrm>
        </p:spPr>
        <p:txBody>
          <a:bodyPr>
            <a:noAutofit/>
          </a:bodyPr>
          <a:lstStyle/>
          <a:p>
            <a:endParaRPr lang="en-US" sz="8000" dirty="0">
              <a:latin typeface="+mn-lt"/>
            </a:endParaRPr>
          </a:p>
        </p:txBody>
      </p:sp>
      <p:pic>
        <p:nvPicPr>
          <p:cNvPr id="9218" name="Picture 2" descr="https://i.ytimg.com/vi/iplhGYzm6Sk/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7095"/>
            <a:ext cx="12191999" cy="772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47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 y="1355150"/>
            <a:ext cx="11430000" cy="811272"/>
          </a:xfrm>
        </p:spPr>
        <p:txBody>
          <a:bodyPr>
            <a:noAutofit/>
          </a:bodyPr>
          <a:lstStyle/>
          <a:p>
            <a:endParaRPr lang="en-US" sz="8000" dirty="0">
              <a:latin typeface="+mn-lt"/>
            </a:endParaRPr>
          </a:p>
        </p:txBody>
      </p:sp>
      <p:pic>
        <p:nvPicPr>
          <p:cNvPr id="34818" name="Picture 2" descr="http://mdrministries.com/wp-content/uploads/2015/11/176977529-revelation6-21-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380"/>
            <a:ext cx="12191999" cy="702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59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235" y="681381"/>
            <a:ext cx="11430000" cy="811272"/>
          </a:xfrm>
        </p:spPr>
        <p:txBody>
          <a:bodyPr>
            <a:noAutofit/>
          </a:bodyPr>
          <a:lstStyle/>
          <a:p>
            <a:r>
              <a:rPr lang="en-US" sz="8000" dirty="0" smtClean="0">
                <a:latin typeface="+mn-lt"/>
              </a:rPr>
              <a:t>The 6</a:t>
            </a:r>
            <a:r>
              <a:rPr lang="en-US" sz="8000" baseline="30000" dirty="0" smtClean="0">
                <a:latin typeface="+mn-lt"/>
              </a:rPr>
              <a:t>th</a:t>
            </a:r>
            <a:r>
              <a:rPr lang="en-US" sz="8000" dirty="0" smtClean="0">
                <a:latin typeface="+mn-lt"/>
              </a:rPr>
              <a:t> Seal</a:t>
            </a:r>
            <a:endParaRPr lang="en-US" sz="8000" dirty="0">
              <a:latin typeface="+mn-lt"/>
            </a:endParaRPr>
          </a:p>
        </p:txBody>
      </p:sp>
      <p:pic>
        <p:nvPicPr>
          <p:cNvPr id="35842" name="Picture 2" descr="http://1.bp.blogspot.com/-fE7hVO-RPzo/VezhKnoLf7I/AAAAAAAABkg/QdbWN1Tmit0/s1600/tri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9221"/>
            <a:ext cx="12171946" cy="4868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02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59" y="2409259"/>
            <a:ext cx="24966555" cy="1595147"/>
          </a:xfrm>
        </p:spPr>
        <p:txBody>
          <a:bodyPr>
            <a:noAutofit/>
          </a:bodyPr>
          <a:lstStyle/>
          <a:p>
            <a:endParaRPr lang="en-US" sz="8000" dirty="0">
              <a:latin typeface="+mn-lt"/>
            </a:endParaRPr>
          </a:p>
        </p:txBody>
      </p:sp>
      <p:pic>
        <p:nvPicPr>
          <p:cNvPr id="37890" name="Picture 2" descr="http://41.media.tumblr.com/d4d65b964767ded99cfec1e8732986d2/tumblr_inline_o00krrp4461r8q1j1_12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7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6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19" y="0"/>
            <a:ext cx="11532670" cy="6320590"/>
          </a:xfrm>
        </p:spPr>
        <p:txBody>
          <a:bodyPr>
            <a:noAutofit/>
          </a:bodyPr>
          <a:lstStyle/>
          <a:p>
            <a:pPr algn="l"/>
            <a:r>
              <a:rPr lang="en-US" sz="4800" b="1" u="sng" dirty="0" smtClean="0">
                <a:latin typeface="+mn-lt"/>
                <a:cs typeface="Arial" panose="020B0604020202020204" pitchFamily="34" charset="0"/>
              </a:rPr>
              <a:t>Revelation 9:20-21</a:t>
            </a:r>
            <a:r>
              <a:rPr lang="en-US" sz="4800" dirty="0" smtClean="0">
                <a:latin typeface="+mn-lt"/>
                <a:cs typeface="Arial" panose="020B0604020202020204" pitchFamily="34" charset="0"/>
              </a:rPr>
              <a:t/>
            </a:r>
            <a:br>
              <a:rPr lang="en-US" sz="4800" dirty="0" smtClean="0">
                <a:latin typeface="+mn-lt"/>
                <a:cs typeface="Arial" panose="020B0604020202020204" pitchFamily="34" charset="0"/>
              </a:rPr>
            </a:br>
            <a:r>
              <a:rPr lang="en-US" sz="4800" b="1" i="1" baseline="30000" dirty="0">
                <a:latin typeface="+mn-lt"/>
              </a:rPr>
              <a:t>20 </a:t>
            </a:r>
            <a:r>
              <a:rPr lang="en-US" sz="4800" i="1" dirty="0">
                <a:latin typeface="+mn-lt"/>
              </a:rPr>
              <a:t>The rest of mankind who were not killed by these plagues still did not repent of the work of their hands; they did not stop worshiping demons, and idols of gold, silver, bronze, stone and wood—idols that cannot see or hear or walk. </a:t>
            </a:r>
            <a:r>
              <a:rPr lang="en-US" sz="4800" b="1" i="1" baseline="30000" dirty="0">
                <a:latin typeface="+mn-lt"/>
              </a:rPr>
              <a:t>21 </a:t>
            </a:r>
            <a:r>
              <a:rPr lang="en-US" sz="4800" i="1" dirty="0">
                <a:latin typeface="+mn-lt"/>
              </a:rPr>
              <a:t>Nor did they repent of their murders, their magic arts, their sexual immorality or their thefts</a:t>
            </a:r>
            <a:r>
              <a:rPr lang="en-US" sz="4800" i="1" dirty="0" smtClean="0">
                <a:latin typeface="+mn-lt"/>
              </a:rPr>
              <a:t>.</a:t>
            </a:r>
            <a:endParaRPr lang="en-US" sz="4800" dirty="0">
              <a:latin typeface="+mn-lt"/>
              <a:cs typeface="Arial" panose="020B0604020202020204" pitchFamily="34" charset="0"/>
            </a:endParaRPr>
          </a:p>
        </p:txBody>
      </p:sp>
    </p:spTree>
    <p:extLst>
      <p:ext uri="{BB962C8B-B14F-4D97-AF65-F5344CB8AC3E}">
        <p14:creationId xmlns:p14="http://schemas.microsoft.com/office/powerpoint/2010/main" val="296133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59" y="2409259"/>
            <a:ext cx="24966555" cy="1595147"/>
          </a:xfrm>
        </p:spPr>
        <p:txBody>
          <a:bodyPr>
            <a:noAutofit/>
          </a:bodyPr>
          <a:lstStyle/>
          <a:p>
            <a:endParaRPr lang="en-US" sz="8000" dirty="0">
              <a:latin typeface="+mn-lt"/>
            </a:endParaRPr>
          </a:p>
        </p:txBody>
      </p:sp>
      <p:pic>
        <p:nvPicPr>
          <p:cNvPr id="37890" name="Picture 2" descr="http://41.media.tumblr.com/d4d65b964767ded99cfec1e8732986d2/tumblr_inline_o00krrp4461r8q1j1_12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7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27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91887"/>
            <a:ext cx="11430000" cy="811272"/>
          </a:xfrm>
        </p:spPr>
        <p:txBody>
          <a:bodyPr>
            <a:noAutofit/>
          </a:bodyPr>
          <a:lstStyle/>
          <a:p>
            <a:endParaRPr lang="en-US" sz="4400" dirty="0">
              <a:latin typeface="+mn-lt"/>
            </a:endParaRPr>
          </a:p>
        </p:txBody>
      </p:sp>
      <p:pic>
        <p:nvPicPr>
          <p:cNvPr id="4098" name="Picture 2" descr="http://www.marylandcaraccidentlawyersblog.com/wp-content/uploads/sites/246/2016/04/Teen-dri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09808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media.digitalsports.com/files/2012/07/Thumbs-up-1024x6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1200"/>
            <a:ext cx="12344402" cy="7569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media.jrn.com/images/adfeat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11200"/>
            <a:ext cx="12192000" cy="7750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33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 calcmode="lin" valueType="num">
                                      <p:cBhvr additive="base">
                                        <p:cTn id="9" dur="500" fill="hold"/>
                                        <p:tgtEl>
                                          <p:spTgt spid="4098"/>
                                        </p:tgtEl>
                                        <p:attrNameLst>
                                          <p:attrName>ppt_x</p:attrName>
                                        </p:attrNameLst>
                                      </p:cBhvr>
                                      <p:tavLst>
                                        <p:tav tm="0">
                                          <p:val>
                                            <p:strVal val="#ppt_x"/>
                                          </p:val>
                                        </p:tav>
                                        <p:tav tm="100000">
                                          <p:val>
                                            <p:strVal val="#ppt_x"/>
                                          </p:val>
                                        </p:tav>
                                      </p:tavLst>
                                    </p:anim>
                                    <p:anim calcmode="lin" valueType="num">
                                      <p:cBhvr additive="base">
                                        <p:cTn id="1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4102"/>
                                        </p:tgtEl>
                                        <p:attrNameLst>
                                          <p:attrName>style.visibility</p:attrName>
                                        </p:attrNameLst>
                                      </p:cBhvr>
                                      <p:to>
                                        <p:strVal val="visible"/>
                                      </p:to>
                                    </p:set>
                                    <p:anim calcmode="lin" valueType="num">
                                      <p:cBhvr additive="base">
                                        <p:cTn id="21" dur="500" fill="hold"/>
                                        <p:tgtEl>
                                          <p:spTgt spid="4102"/>
                                        </p:tgtEl>
                                        <p:attrNameLst>
                                          <p:attrName>ppt_x</p:attrName>
                                        </p:attrNameLst>
                                      </p:cBhvr>
                                      <p:tavLst>
                                        <p:tav tm="0">
                                          <p:val>
                                            <p:strVal val="#ppt_x"/>
                                          </p:val>
                                        </p:tav>
                                        <p:tav tm="100000">
                                          <p:val>
                                            <p:strVal val="#ppt_x"/>
                                          </p:val>
                                        </p:tav>
                                      </p:tavLst>
                                    </p:anim>
                                    <p:anim calcmode="lin" valueType="num">
                                      <p:cBhvr additive="base">
                                        <p:cTn id="22" dur="500" fill="hold"/>
                                        <p:tgtEl>
                                          <p:spTgt spid="410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19" y="0"/>
            <a:ext cx="11532670" cy="5261812"/>
          </a:xfrm>
        </p:spPr>
        <p:txBody>
          <a:bodyPr>
            <a:noAutofit/>
          </a:bodyPr>
          <a:lstStyle/>
          <a:p>
            <a:pPr algn="l"/>
            <a:r>
              <a:rPr lang="en-US" sz="4000" b="1" u="sng" dirty="0" smtClean="0">
                <a:latin typeface="+mn-lt"/>
                <a:cs typeface="Arial" panose="020B0604020202020204" pitchFamily="34" charset="0"/>
              </a:rPr>
              <a:t>Revelation 14</a:t>
            </a:r>
            <a:r>
              <a:rPr lang="en-US" sz="4000" dirty="0" smtClean="0">
                <a:latin typeface="+mn-lt"/>
                <a:cs typeface="Arial" panose="020B0604020202020204" pitchFamily="34" charset="0"/>
              </a:rPr>
              <a:t/>
            </a:r>
            <a:br>
              <a:rPr lang="en-US" sz="4000" dirty="0" smtClean="0">
                <a:latin typeface="+mn-lt"/>
                <a:cs typeface="Arial" panose="020B0604020202020204" pitchFamily="34" charset="0"/>
              </a:rPr>
            </a:br>
            <a:r>
              <a:rPr lang="en-US" sz="4000" i="1" dirty="0">
                <a:latin typeface="+mn-lt"/>
              </a:rPr>
              <a:t> </a:t>
            </a:r>
            <a:r>
              <a:rPr lang="en-US" sz="4000" b="1" i="1" baseline="30000" dirty="0">
                <a:latin typeface="+mn-lt"/>
              </a:rPr>
              <a:t>19 </a:t>
            </a:r>
            <a:r>
              <a:rPr lang="en-US" sz="4000" i="1" dirty="0">
                <a:latin typeface="+mn-lt"/>
              </a:rPr>
              <a:t>The angel swung his sickle on the earth, gathered its grapes and threw them into the great winepress of God’s wrath. </a:t>
            </a:r>
            <a:r>
              <a:rPr lang="en-US" sz="4000" b="1" i="1" baseline="30000" dirty="0">
                <a:latin typeface="+mn-lt"/>
              </a:rPr>
              <a:t>20 </a:t>
            </a:r>
            <a:r>
              <a:rPr lang="en-US" sz="4000" i="1" dirty="0">
                <a:latin typeface="+mn-lt"/>
              </a:rPr>
              <a:t>They were trampled in the winepress outside the city, and blood flowed out of the press, rising as high as the horses’ bridles for a distance of 1,600 stadia.”</a:t>
            </a:r>
            <a:r>
              <a:rPr lang="en-US" sz="4000" dirty="0">
                <a:latin typeface="+mn-lt"/>
              </a:rPr>
              <a:t> </a:t>
            </a:r>
            <a:endParaRPr lang="en-US" sz="4000" dirty="0">
              <a:latin typeface="+mn-lt"/>
              <a:cs typeface="Arial" panose="020B0604020202020204" pitchFamily="34" charset="0"/>
            </a:endParaRPr>
          </a:p>
        </p:txBody>
      </p:sp>
    </p:spTree>
    <p:extLst>
      <p:ext uri="{BB962C8B-B14F-4D97-AF65-F5344CB8AC3E}">
        <p14:creationId xmlns:p14="http://schemas.microsoft.com/office/powerpoint/2010/main" val="11807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19" y="0"/>
            <a:ext cx="11532670" cy="1331495"/>
          </a:xfrm>
        </p:spPr>
        <p:txBody>
          <a:bodyPr>
            <a:noAutofit/>
          </a:bodyPr>
          <a:lstStyle/>
          <a:p>
            <a:pPr algn="l"/>
            <a:endParaRPr lang="en-US" sz="4000" dirty="0">
              <a:latin typeface="+mn-lt"/>
              <a:cs typeface="Arial" panose="020B0604020202020204" pitchFamily="34" charset="0"/>
            </a:endParaRPr>
          </a:p>
        </p:txBody>
      </p:sp>
      <p:pic>
        <p:nvPicPr>
          <p:cNvPr id="38914" name="Picture 2" descr="https://s-media-cache-ak0.pinimg.com/736x/07/c9/21/07c92142cd0f8755d6c61a7144c30a5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19" y="0"/>
            <a:ext cx="11532670" cy="6063916"/>
          </a:xfrm>
        </p:spPr>
        <p:txBody>
          <a:bodyPr>
            <a:noAutofit/>
          </a:bodyPr>
          <a:lstStyle/>
          <a:p>
            <a:pPr algn="l"/>
            <a:r>
              <a:rPr lang="en-US" sz="4000" b="1" u="sng" dirty="0" smtClean="0">
                <a:latin typeface="+mn-lt"/>
                <a:cs typeface="Arial" panose="020B0604020202020204" pitchFamily="34" charset="0"/>
              </a:rPr>
              <a:t>Revelation 16</a:t>
            </a:r>
            <a:r>
              <a:rPr lang="en-US" sz="4000" dirty="0" smtClean="0">
                <a:latin typeface="+mn-lt"/>
                <a:cs typeface="Arial" panose="020B0604020202020204" pitchFamily="34" charset="0"/>
              </a:rPr>
              <a:t/>
            </a:r>
            <a:br>
              <a:rPr lang="en-US" sz="4000" dirty="0" smtClean="0">
                <a:latin typeface="+mn-lt"/>
                <a:cs typeface="Arial" panose="020B0604020202020204" pitchFamily="34" charset="0"/>
              </a:rPr>
            </a:br>
            <a:r>
              <a:rPr lang="en-US" sz="4000" i="1" dirty="0">
                <a:latin typeface="+mn-lt"/>
              </a:rPr>
              <a:t>“You are just in these judgments, O Holy One,</a:t>
            </a:r>
            <a:br>
              <a:rPr lang="en-US" sz="4000" i="1" dirty="0">
                <a:latin typeface="+mn-lt"/>
              </a:rPr>
            </a:br>
            <a:r>
              <a:rPr lang="en-US" sz="4000" i="1" dirty="0">
                <a:latin typeface="+mn-lt"/>
              </a:rPr>
              <a:t>    you who are and who were;</a:t>
            </a:r>
            <a:br>
              <a:rPr lang="en-US" sz="4000" i="1" dirty="0">
                <a:latin typeface="+mn-lt"/>
              </a:rPr>
            </a:br>
            <a:r>
              <a:rPr lang="en-US" sz="4000" b="1" i="1" baseline="30000" dirty="0">
                <a:latin typeface="+mn-lt"/>
              </a:rPr>
              <a:t>6 </a:t>
            </a:r>
            <a:r>
              <a:rPr lang="en-US" sz="4000" i="1" dirty="0">
                <a:latin typeface="+mn-lt"/>
              </a:rPr>
              <a:t>for they have shed the blood of your holy people and your prophets,</a:t>
            </a:r>
            <a:br>
              <a:rPr lang="en-US" sz="4000" i="1" dirty="0">
                <a:latin typeface="+mn-lt"/>
              </a:rPr>
            </a:br>
            <a:r>
              <a:rPr lang="en-US" sz="4000" i="1" dirty="0">
                <a:latin typeface="+mn-lt"/>
              </a:rPr>
              <a:t>    and you have given them blood to drink as they deserve.”</a:t>
            </a:r>
            <a:r>
              <a:rPr lang="en-US" sz="4000" dirty="0">
                <a:latin typeface="+mn-lt"/>
              </a:rPr>
              <a:t/>
            </a:r>
            <a:br>
              <a:rPr lang="en-US" sz="4000" dirty="0">
                <a:latin typeface="+mn-lt"/>
              </a:rPr>
            </a:br>
            <a:r>
              <a:rPr lang="en-US" sz="4000" b="1" i="1" baseline="30000" dirty="0">
                <a:latin typeface="+mn-lt"/>
              </a:rPr>
              <a:t>7 </a:t>
            </a:r>
            <a:r>
              <a:rPr lang="en-US" sz="4000" i="1" dirty="0">
                <a:latin typeface="+mn-lt"/>
              </a:rPr>
              <a:t>And I heard the altar respond:</a:t>
            </a:r>
            <a:r>
              <a:rPr lang="en-US" sz="4000" dirty="0">
                <a:latin typeface="+mn-lt"/>
              </a:rPr>
              <a:t/>
            </a:r>
            <a:br>
              <a:rPr lang="en-US" sz="4000" dirty="0">
                <a:latin typeface="+mn-lt"/>
              </a:rPr>
            </a:br>
            <a:r>
              <a:rPr lang="en-US" sz="4000" i="1" dirty="0">
                <a:latin typeface="+mn-lt"/>
              </a:rPr>
              <a:t>“Yes, Lord God Almighty,</a:t>
            </a:r>
            <a:br>
              <a:rPr lang="en-US" sz="4000" i="1" dirty="0">
                <a:latin typeface="+mn-lt"/>
              </a:rPr>
            </a:br>
            <a:r>
              <a:rPr lang="en-US" sz="4000" i="1" dirty="0">
                <a:latin typeface="+mn-lt"/>
              </a:rPr>
              <a:t>    true and just are your judgments</a:t>
            </a:r>
            <a:r>
              <a:rPr lang="en-US" sz="4000" i="1" dirty="0" smtClean="0">
                <a:latin typeface="+mn-lt"/>
              </a:rPr>
              <a:t>.”</a:t>
            </a:r>
            <a:endParaRPr lang="en-US" sz="4000" dirty="0">
              <a:latin typeface="+mn-lt"/>
              <a:cs typeface="Arial" panose="020B0604020202020204" pitchFamily="34" charset="0"/>
            </a:endParaRPr>
          </a:p>
        </p:txBody>
      </p:sp>
    </p:spTree>
    <p:extLst>
      <p:ext uri="{BB962C8B-B14F-4D97-AF65-F5344CB8AC3E}">
        <p14:creationId xmlns:p14="http://schemas.microsoft.com/office/powerpoint/2010/main" val="59642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19" y="0"/>
            <a:ext cx="11532670" cy="1331495"/>
          </a:xfrm>
        </p:spPr>
        <p:txBody>
          <a:bodyPr>
            <a:noAutofit/>
          </a:bodyPr>
          <a:lstStyle/>
          <a:p>
            <a:pPr algn="l"/>
            <a:endParaRPr lang="en-US" sz="4000" dirty="0">
              <a:latin typeface="+mn-lt"/>
              <a:cs typeface="Arial" panose="020B0604020202020204" pitchFamily="34" charset="0"/>
            </a:endParaRPr>
          </a:p>
        </p:txBody>
      </p:sp>
      <p:pic>
        <p:nvPicPr>
          <p:cNvPr id="38914" name="Picture 2" descr="https://s-media-cache-ak0.pinimg.com/736x/07/c9/21/07c92142cd0f8755d6c61a7144c30a5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89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19" y="0"/>
            <a:ext cx="11532670" cy="1331495"/>
          </a:xfrm>
        </p:spPr>
        <p:txBody>
          <a:bodyPr>
            <a:noAutofit/>
          </a:bodyPr>
          <a:lstStyle/>
          <a:p>
            <a:pPr algn="l"/>
            <a:endParaRPr lang="en-US" sz="4000" dirty="0">
              <a:latin typeface="+mn-lt"/>
              <a:cs typeface="Arial" panose="020B0604020202020204" pitchFamily="34" charset="0"/>
            </a:endParaRPr>
          </a:p>
        </p:txBody>
      </p:sp>
      <p:pic>
        <p:nvPicPr>
          <p:cNvPr id="39938" name="Picture 2" descr="https://i.ytimg.com/vi/4rF7CHyZ1gk/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35" y="-1"/>
            <a:ext cx="12776645" cy="718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63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 y="529390"/>
            <a:ext cx="11430000" cy="2117557"/>
          </a:xfrm>
        </p:spPr>
        <p:txBody>
          <a:bodyPr>
            <a:noAutofit/>
          </a:bodyPr>
          <a:lstStyle/>
          <a:p>
            <a:r>
              <a:rPr lang="en-US" sz="5400" b="1" dirty="0">
                <a:latin typeface="+mn-lt"/>
              </a:rPr>
              <a:t>God’s people </a:t>
            </a:r>
            <a:r>
              <a:rPr lang="en-US" sz="5400" b="1" dirty="0" smtClean="0">
                <a:latin typeface="+mn-lt"/>
              </a:rPr>
              <a:t>will experience overwhelming </a:t>
            </a:r>
            <a:r>
              <a:rPr lang="en-US" sz="5400" b="1" dirty="0">
                <a:latin typeface="+mn-lt"/>
              </a:rPr>
              <a:t>WORSHIP </a:t>
            </a:r>
            <a:r>
              <a:rPr lang="en-US" sz="5400" b="1" i="1" dirty="0" smtClean="0">
                <a:latin typeface="+mn-lt"/>
              </a:rPr>
              <a:t>in </a:t>
            </a:r>
            <a:r>
              <a:rPr lang="en-US" sz="5400" b="1" dirty="0" smtClean="0">
                <a:latin typeface="+mn-lt"/>
              </a:rPr>
              <a:t>every</a:t>
            </a:r>
            <a:r>
              <a:rPr lang="en-US" sz="5400" b="1" i="1" dirty="0" smtClean="0">
                <a:latin typeface="+mn-lt"/>
              </a:rPr>
              <a:t> </a:t>
            </a:r>
            <a:r>
              <a:rPr lang="en-US" sz="5400" b="1" dirty="0" smtClean="0">
                <a:latin typeface="+mn-lt"/>
              </a:rPr>
              <a:t>age and </a:t>
            </a:r>
            <a:r>
              <a:rPr lang="en-US" sz="5400" b="1" i="1" dirty="0">
                <a:latin typeface="+mn-lt"/>
              </a:rPr>
              <a:t>for</a:t>
            </a:r>
            <a:r>
              <a:rPr lang="en-US" sz="5400" b="1" dirty="0">
                <a:latin typeface="+mn-lt"/>
              </a:rPr>
              <a:t> all eternity.</a:t>
            </a:r>
            <a:r>
              <a:rPr lang="en-US" sz="5400" dirty="0">
                <a:latin typeface="+mn-lt"/>
              </a:rPr>
              <a:t> </a:t>
            </a:r>
          </a:p>
        </p:txBody>
      </p:sp>
      <p:pic>
        <p:nvPicPr>
          <p:cNvPr id="41986" name="Picture 2" descr="http://christianitymalaysia.com/wp/wp-content/uploads/2014/07/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520" y="2646947"/>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82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christianitymalaysia.com/wp/wp-content/uploads/2014/07/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74319" y="529390"/>
            <a:ext cx="11516627" cy="5951621"/>
          </a:xfrm>
        </p:spPr>
        <p:txBody>
          <a:bodyPr>
            <a:noAutofit/>
          </a:bodyPr>
          <a:lstStyle/>
          <a:p>
            <a:pPr algn="l"/>
            <a:r>
              <a:rPr lang="en-US" sz="36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Revelation 1:5-8</a:t>
            </a:r>
            <a:r>
              <a:rPr lang="en-US" sz="36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a:t>
            </a:r>
            <a:r>
              <a:rPr lang="en-US" sz="3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him who loves us and has freed us from our sins by his blood, </a:t>
            </a:r>
            <a:r>
              <a:rPr lang="en-US" sz="36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6 </a:t>
            </a:r>
            <a:r>
              <a:rPr lang="en-US" sz="3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has made us to be a kingdom and priests to serve his God and Father—to him be glory and power for ever and ever! Amen.</a:t>
            </a:r>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7 </a:t>
            </a:r>
            <a:r>
              <a:rPr lang="en-US" sz="3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“Look, he is coming with the clouds,”</a:t>
            </a:r>
            <a:br>
              <a:rPr lang="en-US" sz="3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“every eye will see him,</a:t>
            </a:r>
            <a:br>
              <a:rPr lang="en-US" sz="3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 those who pierced him”;</a:t>
            </a:r>
            <a:br>
              <a:rPr lang="en-US" sz="3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all peoples on earth “will mourn because of him.”</a:t>
            </a:r>
            <a:br>
              <a:rPr lang="en-US" sz="3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 shall it be! Amen.</a:t>
            </a:r>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i="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8 </a:t>
            </a:r>
            <a:r>
              <a:rPr lang="en-US" sz="3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am the Alpha and the Omega,” says the Lord God, “who is, and who was, and who is to come, the Almighty.”</a:t>
            </a:r>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9514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christianitymalaysia.com/wp/wp-content/uploads/2014/07/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37686" y="0"/>
            <a:ext cx="11516627" cy="6256421"/>
          </a:xfrm>
        </p:spPr>
        <p:txBody>
          <a:bodyPr>
            <a:noAutofit/>
          </a:bodyPr>
          <a:lstStyle/>
          <a:p>
            <a:pPr algn="l"/>
            <a:r>
              <a:rPr lang="en-US" sz="36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Revelation </a:t>
            </a:r>
            <a:r>
              <a:rPr lang="en-US" sz="3600" b="1" u="sng" dirty="0" smtClean="0">
                <a:solidFill>
                  <a:schemeClr val="bg1"/>
                </a:solidFill>
                <a:latin typeface="Arial" panose="020B0604020202020204" pitchFamily="34" charset="0"/>
                <a:cs typeface="Arial" panose="020B0604020202020204" pitchFamily="34" charset="0"/>
              </a:rPr>
              <a:t>4:2-11</a:t>
            </a:r>
            <a:br>
              <a:rPr lang="en-US" sz="3600" b="1" u="sng" dirty="0" smtClean="0">
                <a:solidFill>
                  <a:schemeClr val="bg1"/>
                </a:solidFill>
                <a:latin typeface="Arial" panose="020B0604020202020204" pitchFamily="34" charset="0"/>
                <a:cs typeface="Arial" panose="020B0604020202020204" pitchFamily="34" charset="0"/>
              </a:rPr>
            </a:br>
            <a:r>
              <a:rPr lang="en-US" sz="3600" i="1" baseline="30000" dirty="0" smtClean="0">
                <a:solidFill>
                  <a:schemeClr val="bg1"/>
                </a:solidFill>
                <a:latin typeface="Arial" panose="020B0604020202020204" pitchFamily="34" charset="0"/>
                <a:cs typeface="Arial" panose="020B0604020202020204" pitchFamily="34" charset="0"/>
              </a:rPr>
              <a:t> </a:t>
            </a:r>
            <a:r>
              <a:rPr lang="en-US" sz="3600" b="1" i="1" baseline="30000" dirty="0">
                <a:solidFill>
                  <a:schemeClr val="bg1"/>
                </a:solidFill>
                <a:latin typeface="Arial" panose="020B0604020202020204" pitchFamily="34" charset="0"/>
                <a:cs typeface="Arial" panose="020B0604020202020204" pitchFamily="34" charset="0"/>
              </a:rPr>
              <a:t>2 </a:t>
            </a:r>
            <a:r>
              <a:rPr lang="en-US" sz="3600" i="1" dirty="0">
                <a:solidFill>
                  <a:schemeClr val="bg1"/>
                </a:solidFill>
                <a:latin typeface="Arial" panose="020B0604020202020204" pitchFamily="34" charset="0"/>
                <a:cs typeface="Arial" panose="020B0604020202020204" pitchFamily="34" charset="0"/>
              </a:rPr>
              <a:t>At once I was in the Spirit, and there before me was a throne in heaven with someone sitting on it. </a:t>
            </a:r>
            <a:r>
              <a:rPr lang="en-US" sz="3600" b="1" i="1" baseline="30000" dirty="0">
                <a:solidFill>
                  <a:schemeClr val="bg1"/>
                </a:solidFill>
                <a:latin typeface="Arial" panose="020B0604020202020204" pitchFamily="34" charset="0"/>
                <a:cs typeface="Arial" panose="020B0604020202020204" pitchFamily="34" charset="0"/>
              </a:rPr>
              <a:t>3 </a:t>
            </a:r>
            <a:r>
              <a:rPr lang="en-US" sz="3600" i="1" dirty="0">
                <a:solidFill>
                  <a:schemeClr val="bg1"/>
                </a:solidFill>
                <a:latin typeface="Arial" panose="020B0604020202020204" pitchFamily="34" charset="0"/>
                <a:cs typeface="Arial" panose="020B0604020202020204" pitchFamily="34" charset="0"/>
              </a:rPr>
              <a:t>And the one who sat there had the appearance of jasper and ruby. A rainbow that shone like an emerald encircled the throne. </a:t>
            </a:r>
            <a:r>
              <a:rPr lang="en-US" sz="3600" b="1" i="1" baseline="30000" dirty="0">
                <a:solidFill>
                  <a:schemeClr val="bg1"/>
                </a:solidFill>
                <a:latin typeface="Arial" panose="020B0604020202020204" pitchFamily="34" charset="0"/>
                <a:cs typeface="Arial" panose="020B0604020202020204" pitchFamily="34" charset="0"/>
              </a:rPr>
              <a:t>4 </a:t>
            </a:r>
            <a:r>
              <a:rPr lang="en-US" sz="3600" i="1" dirty="0">
                <a:solidFill>
                  <a:schemeClr val="bg1"/>
                </a:solidFill>
                <a:latin typeface="Arial" panose="020B0604020202020204" pitchFamily="34" charset="0"/>
                <a:cs typeface="Arial" panose="020B0604020202020204" pitchFamily="34" charset="0"/>
              </a:rPr>
              <a:t>Surrounding the throne were twenty-four other thrones, and seated on them were twenty-four elders. They were dressed in white and had crowns of gold on their heads. </a:t>
            </a:r>
            <a:r>
              <a:rPr lang="en-US" sz="3600" b="1" i="1" baseline="30000" dirty="0">
                <a:solidFill>
                  <a:schemeClr val="bg1"/>
                </a:solidFill>
                <a:latin typeface="Arial" panose="020B0604020202020204" pitchFamily="34" charset="0"/>
                <a:cs typeface="Arial" panose="020B0604020202020204" pitchFamily="34" charset="0"/>
              </a:rPr>
              <a:t>5 </a:t>
            </a:r>
            <a:r>
              <a:rPr lang="en-US" sz="3600" i="1" dirty="0">
                <a:solidFill>
                  <a:schemeClr val="bg1"/>
                </a:solidFill>
                <a:latin typeface="Arial" panose="020B0604020202020204" pitchFamily="34" charset="0"/>
                <a:cs typeface="Arial" panose="020B0604020202020204" pitchFamily="34" charset="0"/>
              </a:rPr>
              <a:t>From the throne came flashes of lightning, rumblings and peals of thunder. In front of the throne, seven lamps were blazing. These are the seven spirits of God. </a:t>
            </a:r>
            <a:endPar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433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christianitymalaysia.com/wp/wp-content/uploads/2014/07/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37686" y="0"/>
            <a:ext cx="11516627" cy="6545179"/>
          </a:xfrm>
        </p:spPr>
        <p:txBody>
          <a:bodyPr>
            <a:noAutofit/>
          </a:bodyPr>
          <a:lstStyle/>
          <a:p>
            <a:pPr algn="l"/>
            <a:r>
              <a:rPr lang="en-US" sz="36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Revelation </a:t>
            </a:r>
            <a:r>
              <a:rPr lang="en-US" sz="3600" b="1" u="sng" dirty="0" smtClean="0">
                <a:solidFill>
                  <a:schemeClr val="bg1"/>
                </a:solidFill>
                <a:latin typeface="Arial" panose="020B0604020202020204" pitchFamily="34" charset="0"/>
                <a:cs typeface="Arial" panose="020B0604020202020204" pitchFamily="34" charset="0"/>
              </a:rPr>
              <a:t>4:2-11</a:t>
            </a:r>
            <a:br>
              <a:rPr lang="en-US" sz="3600" b="1" u="sng" dirty="0" smtClean="0">
                <a:solidFill>
                  <a:schemeClr val="bg1"/>
                </a:solidFill>
                <a:latin typeface="Arial" panose="020B0604020202020204" pitchFamily="34" charset="0"/>
                <a:cs typeface="Arial" panose="020B0604020202020204" pitchFamily="34" charset="0"/>
              </a:rPr>
            </a:br>
            <a:r>
              <a:rPr lang="en-US" sz="3600" i="1" baseline="30000" dirty="0" smtClean="0">
                <a:solidFill>
                  <a:schemeClr val="bg1"/>
                </a:solidFill>
                <a:latin typeface="Arial" panose="020B0604020202020204" pitchFamily="34" charset="0"/>
                <a:cs typeface="Arial" panose="020B0604020202020204" pitchFamily="34" charset="0"/>
              </a:rPr>
              <a:t> </a:t>
            </a:r>
            <a:r>
              <a:rPr lang="en-US" sz="3600" b="1" i="1" baseline="30000" dirty="0">
                <a:solidFill>
                  <a:schemeClr val="bg1"/>
                </a:solidFill>
                <a:latin typeface="Arial" panose="020B0604020202020204" pitchFamily="34" charset="0"/>
                <a:cs typeface="Arial" panose="020B0604020202020204" pitchFamily="34" charset="0"/>
              </a:rPr>
              <a:t>6 </a:t>
            </a:r>
            <a:r>
              <a:rPr lang="en-US" sz="3600" i="1" dirty="0">
                <a:solidFill>
                  <a:schemeClr val="bg1"/>
                </a:solidFill>
                <a:latin typeface="Arial" panose="020B0604020202020204" pitchFamily="34" charset="0"/>
                <a:cs typeface="Arial" panose="020B0604020202020204" pitchFamily="34" charset="0"/>
              </a:rPr>
              <a:t>Also in front of the throne there was what looked like a sea of glass, clear as crystal.</a:t>
            </a:r>
            <a:r>
              <a:rPr lang="en-US" sz="3600" dirty="0">
                <a:solidFill>
                  <a:schemeClr val="bg1"/>
                </a:solidFill>
                <a:latin typeface="Arial" panose="020B0604020202020204" pitchFamily="34" charset="0"/>
                <a:cs typeface="Arial" panose="020B0604020202020204" pitchFamily="34" charset="0"/>
              </a:rPr>
              <a:t/>
            </a:r>
            <a:br>
              <a:rPr lang="en-US" sz="3600" dirty="0">
                <a:solidFill>
                  <a:schemeClr val="bg1"/>
                </a:solidFill>
                <a:latin typeface="Arial" panose="020B0604020202020204" pitchFamily="34" charset="0"/>
                <a:cs typeface="Arial" panose="020B0604020202020204" pitchFamily="34" charset="0"/>
              </a:rPr>
            </a:br>
            <a:r>
              <a:rPr lang="en-US" sz="3600" i="1" dirty="0">
                <a:solidFill>
                  <a:schemeClr val="bg1"/>
                </a:solidFill>
                <a:latin typeface="Arial" panose="020B0604020202020204" pitchFamily="34" charset="0"/>
                <a:cs typeface="Arial" panose="020B0604020202020204" pitchFamily="34" charset="0"/>
              </a:rPr>
              <a:t>In the center, around the throne, were four living creatures, and they were covered with eyes, in front and in back.</a:t>
            </a:r>
            <a:r>
              <a:rPr lang="en-US" sz="3600" dirty="0">
                <a:solidFill>
                  <a:schemeClr val="bg1"/>
                </a:solidFill>
                <a:latin typeface="Arial" panose="020B0604020202020204" pitchFamily="34" charset="0"/>
                <a:cs typeface="Arial" panose="020B0604020202020204" pitchFamily="34" charset="0"/>
              </a:rPr>
              <a:t> </a:t>
            </a:r>
            <a:r>
              <a:rPr lang="en-US" sz="3600" i="1" dirty="0">
                <a:solidFill>
                  <a:schemeClr val="bg1"/>
                </a:solidFill>
                <a:latin typeface="Arial" panose="020B0604020202020204" pitchFamily="34" charset="0"/>
                <a:cs typeface="Arial" panose="020B0604020202020204" pitchFamily="34" charset="0"/>
              </a:rPr>
              <a:t>Day and night they never stop saying:</a:t>
            </a:r>
            <a:r>
              <a:rPr lang="en-US" sz="3600" dirty="0">
                <a:solidFill>
                  <a:schemeClr val="bg1"/>
                </a:solidFill>
                <a:latin typeface="Arial" panose="020B0604020202020204" pitchFamily="34" charset="0"/>
                <a:cs typeface="Arial" panose="020B0604020202020204" pitchFamily="34" charset="0"/>
              </a:rPr>
              <a:t/>
            </a:r>
            <a:br>
              <a:rPr lang="en-US" sz="3600" dirty="0">
                <a:solidFill>
                  <a:schemeClr val="bg1"/>
                </a:solidFill>
                <a:latin typeface="Arial" panose="020B0604020202020204" pitchFamily="34" charset="0"/>
                <a:cs typeface="Arial" panose="020B0604020202020204" pitchFamily="34" charset="0"/>
              </a:rPr>
            </a:br>
            <a:r>
              <a:rPr lang="en-US" sz="3600" i="1" dirty="0">
                <a:solidFill>
                  <a:schemeClr val="bg1"/>
                </a:solidFill>
                <a:latin typeface="Arial" panose="020B0604020202020204" pitchFamily="34" charset="0"/>
                <a:cs typeface="Arial" panose="020B0604020202020204" pitchFamily="34" charset="0"/>
              </a:rPr>
              <a:t>“‘Holy, holy, holy</a:t>
            </a:r>
            <a:r>
              <a:rPr lang="en-US" sz="3600" dirty="0">
                <a:solidFill>
                  <a:schemeClr val="bg1"/>
                </a:solidFill>
                <a:latin typeface="Arial" panose="020B0604020202020204" pitchFamily="34" charset="0"/>
                <a:cs typeface="Arial" panose="020B0604020202020204" pitchFamily="34" charset="0"/>
              </a:rPr>
              <a:t> </a:t>
            </a:r>
            <a:r>
              <a:rPr lang="en-US" sz="3600" i="1" dirty="0">
                <a:solidFill>
                  <a:schemeClr val="bg1"/>
                </a:solidFill>
                <a:latin typeface="Arial" panose="020B0604020202020204" pitchFamily="34" charset="0"/>
                <a:cs typeface="Arial" panose="020B0604020202020204" pitchFamily="34" charset="0"/>
              </a:rPr>
              <a:t>is the Lord God Almighty,’</a:t>
            </a:r>
            <a:r>
              <a:rPr lang="en-US" sz="3600" dirty="0">
                <a:solidFill>
                  <a:schemeClr val="bg1"/>
                </a:solidFill>
                <a:latin typeface="Arial" panose="020B0604020202020204" pitchFamily="34" charset="0"/>
                <a:cs typeface="Arial" panose="020B0604020202020204" pitchFamily="34" charset="0"/>
              </a:rPr>
              <a:t> </a:t>
            </a:r>
            <a:r>
              <a:rPr lang="en-US" sz="3600" i="1" dirty="0">
                <a:solidFill>
                  <a:schemeClr val="bg1"/>
                </a:solidFill>
                <a:latin typeface="Arial" panose="020B0604020202020204" pitchFamily="34" charset="0"/>
                <a:cs typeface="Arial" panose="020B0604020202020204" pitchFamily="34" charset="0"/>
              </a:rPr>
              <a:t>who was, and is, and is to come.”</a:t>
            </a:r>
            <a:r>
              <a:rPr lang="en-US" sz="3600" dirty="0">
                <a:solidFill>
                  <a:schemeClr val="bg1"/>
                </a:solidFill>
                <a:latin typeface="Arial" panose="020B0604020202020204" pitchFamily="34" charset="0"/>
                <a:cs typeface="Arial" panose="020B0604020202020204" pitchFamily="34" charset="0"/>
              </a:rPr>
              <a:t> </a:t>
            </a:r>
            <a:r>
              <a:rPr lang="en-US" sz="3600" b="1" i="1" baseline="30000" dirty="0">
                <a:solidFill>
                  <a:schemeClr val="bg1"/>
                </a:solidFill>
                <a:latin typeface="Arial" panose="020B0604020202020204" pitchFamily="34" charset="0"/>
                <a:cs typeface="Arial" panose="020B0604020202020204" pitchFamily="34" charset="0"/>
              </a:rPr>
              <a:t>9 </a:t>
            </a:r>
            <a:r>
              <a:rPr lang="en-US" sz="3600" i="1" dirty="0">
                <a:solidFill>
                  <a:schemeClr val="bg1"/>
                </a:solidFill>
                <a:latin typeface="Arial" panose="020B0604020202020204" pitchFamily="34" charset="0"/>
                <a:cs typeface="Arial" panose="020B0604020202020204" pitchFamily="34" charset="0"/>
              </a:rPr>
              <a:t>Whenever the living creatures give glory, honor and thanks to him who sits on the throne and who lives for ever and ever, </a:t>
            </a:r>
            <a:r>
              <a:rPr lang="en-US" sz="3600" b="1" i="1" baseline="30000" dirty="0">
                <a:solidFill>
                  <a:schemeClr val="bg1"/>
                </a:solidFill>
                <a:latin typeface="Arial" panose="020B0604020202020204" pitchFamily="34" charset="0"/>
                <a:cs typeface="Arial" panose="020B0604020202020204" pitchFamily="34" charset="0"/>
              </a:rPr>
              <a:t>10 </a:t>
            </a:r>
            <a:r>
              <a:rPr lang="en-US" sz="3600" i="1" dirty="0">
                <a:solidFill>
                  <a:schemeClr val="bg1"/>
                </a:solidFill>
                <a:latin typeface="Arial" panose="020B0604020202020204" pitchFamily="34" charset="0"/>
                <a:cs typeface="Arial" panose="020B0604020202020204" pitchFamily="34" charset="0"/>
              </a:rPr>
              <a:t>the twenty-four elders fall down before him who sits on the throne and worship him who lives for ever and ever. They lay their crowns before the throne and say:</a:t>
            </a:r>
            <a:r>
              <a:rPr lang="en-US" sz="3600" dirty="0">
                <a:solidFill>
                  <a:schemeClr val="bg1"/>
                </a:solidFill>
                <a:latin typeface="Arial" panose="020B0604020202020204" pitchFamily="34" charset="0"/>
                <a:cs typeface="Arial" panose="020B0604020202020204" pitchFamily="34" charset="0"/>
              </a:rPr>
              <a:t> </a:t>
            </a:r>
            <a:endPar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359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christianitymalaysia.com/wp/wp-content/uploads/2014/07/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37686" y="0"/>
            <a:ext cx="11516627" cy="3513221"/>
          </a:xfrm>
        </p:spPr>
        <p:txBody>
          <a:bodyPr>
            <a:noAutofit/>
          </a:bodyPr>
          <a:lstStyle/>
          <a:p>
            <a:pPr algn="l"/>
            <a:r>
              <a:rPr lang="en-US" sz="36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Revelation </a:t>
            </a:r>
            <a:r>
              <a:rPr lang="en-US" sz="3600" b="1" u="sng" dirty="0" smtClean="0">
                <a:solidFill>
                  <a:schemeClr val="bg1"/>
                </a:solidFill>
                <a:latin typeface="Arial" panose="020B0604020202020204" pitchFamily="34" charset="0"/>
                <a:cs typeface="Arial" panose="020B0604020202020204" pitchFamily="34" charset="0"/>
              </a:rPr>
              <a:t>4:2-11</a:t>
            </a:r>
            <a:br>
              <a:rPr lang="en-US" sz="3600" b="1" u="sng" dirty="0" smtClean="0">
                <a:solidFill>
                  <a:schemeClr val="bg1"/>
                </a:solidFill>
                <a:latin typeface="Arial" panose="020B0604020202020204" pitchFamily="34" charset="0"/>
                <a:cs typeface="Arial" panose="020B0604020202020204" pitchFamily="34" charset="0"/>
              </a:rPr>
            </a:br>
            <a:r>
              <a:rPr lang="en-US" sz="3600" b="1" i="1" baseline="30000" dirty="0">
                <a:solidFill>
                  <a:schemeClr val="bg1"/>
                </a:solidFill>
                <a:latin typeface="Arial" panose="020B0604020202020204" pitchFamily="34" charset="0"/>
                <a:cs typeface="Arial" panose="020B0604020202020204" pitchFamily="34" charset="0"/>
              </a:rPr>
              <a:t>11 </a:t>
            </a:r>
            <a:r>
              <a:rPr lang="en-US" sz="3600" i="1" dirty="0">
                <a:solidFill>
                  <a:schemeClr val="bg1"/>
                </a:solidFill>
                <a:latin typeface="Arial" panose="020B0604020202020204" pitchFamily="34" charset="0"/>
                <a:cs typeface="Arial" panose="020B0604020202020204" pitchFamily="34" charset="0"/>
              </a:rPr>
              <a:t>“You are worthy, our Lord and God,</a:t>
            </a:r>
            <a:br>
              <a:rPr lang="en-US" sz="3600" i="1" dirty="0">
                <a:solidFill>
                  <a:schemeClr val="bg1"/>
                </a:solidFill>
                <a:latin typeface="Arial" panose="020B0604020202020204" pitchFamily="34" charset="0"/>
                <a:cs typeface="Arial" panose="020B0604020202020204" pitchFamily="34" charset="0"/>
              </a:rPr>
            </a:br>
            <a:r>
              <a:rPr lang="en-US" sz="3600" i="1" dirty="0">
                <a:solidFill>
                  <a:schemeClr val="bg1"/>
                </a:solidFill>
                <a:latin typeface="Arial" panose="020B0604020202020204" pitchFamily="34" charset="0"/>
                <a:cs typeface="Arial" panose="020B0604020202020204" pitchFamily="34" charset="0"/>
              </a:rPr>
              <a:t>    to receive glory and honor and power,</a:t>
            </a:r>
            <a:br>
              <a:rPr lang="en-US" sz="3600" i="1" dirty="0">
                <a:solidFill>
                  <a:schemeClr val="bg1"/>
                </a:solidFill>
                <a:latin typeface="Arial" panose="020B0604020202020204" pitchFamily="34" charset="0"/>
                <a:cs typeface="Arial" panose="020B0604020202020204" pitchFamily="34" charset="0"/>
              </a:rPr>
            </a:br>
            <a:r>
              <a:rPr lang="en-US" sz="3600" i="1" dirty="0">
                <a:solidFill>
                  <a:schemeClr val="bg1"/>
                </a:solidFill>
                <a:latin typeface="Arial" panose="020B0604020202020204" pitchFamily="34" charset="0"/>
                <a:cs typeface="Arial" panose="020B0604020202020204" pitchFamily="34" charset="0"/>
              </a:rPr>
              <a:t>for you created all things,</a:t>
            </a:r>
            <a:br>
              <a:rPr lang="en-US" sz="3600" i="1" dirty="0">
                <a:solidFill>
                  <a:schemeClr val="bg1"/>
                </a:solidFill>
                <a:latin typeface="Arial" panose="020B0604020202020204" pitchFamily="34" charset="0"/>
                <a:cs typeface="Arial" panose="020B0604020202020204" pitchFamily="34" charset="0"/>
              </a:rPr>
            </a:br>
            <a:r>
              <a:rPr lang="en-US" sz="3600" i="1" dirty="0">
                <a:solidFill>
                  <a:schemeClr val="bg1"/>
                </a:solidFill>
                <a:latin typeface="Arial" panose="020B0604020202020204" pitchFamily="34" charset="0"/>
                <a:cs typeface="Arial" panose="020B0604020202020204" pitchFamily="34" charset="0"/>
              </a:rPr>
              <a:t>    and by your will they were created</a:t>
            </a:r>
            <a:br>
              <a:rPr lang="en-US" sz="3600" i="1" dirty="0">
                <a:solidFill>
                  <a:schemeClr val="bg1"/>
                </a:solidFill>
                <a:latin typeface="Arial" panose="020B0604020202020204" pitchFamily="34" charset="0"/>
                <a:cs typeface="Arial" panose="020B0604020202020204" pitchFamily="34" charset="0"/>
              </a:rPr>
            </a:br>
            <a:r>
              <a:rPr lang="en-US" sz="3600" i="1" dirty="0">
                <a:solidFill>
                  <a:schemeClr val="bg1"/>
                </a:solidFill>
                <a:latin typeface="Arial" panose="020B0604020202020204" pitchFamily="34" charset="0"/>
                <a:cs typeface="Arial" panose="020B0604020202020204" pitchFamily="34" charset="0"/>
              </a:rPr>
              <a:t>    and have their being.”</a:t>
            </a:r>
            <a:r>
              <a:rPr lang="en-US" sz="3600" dirty="0">
                <a:solidFill>
                  <a:schemeClr val="bg1"/>
                </a:solidFill>
                <a:latin typeface="Arial" panose="020B0604020202020204" pitchFamily="34" charset="0"/>
                <a:cs typeface="Arial" panose="020B0604020202020204" pitchFamily="34" charset="0"/>
              </a:rPr>
              <a:t> </a:t>
            </a:r>
            <a:endPar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316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023481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christianitymalaysia.com/wp/wp-content/uploads/2014/07/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37686" y="0"/>
            <a:ext cx="11516627" cy="5277853"/>
          </a:xfrm>
        </p:spPr>
        <p:txBody>
          <a:bodyPr>
            <a:noAutofit/>
          </a:bodyPr>
          <a:lstStyle/>
          <a:p>
            <a:pPr algn="l"/>
            <a:r>
              <a:rPr lang="en-US" sz="36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Revelation </a:t>
            </a:r>
            <a:r>
              <a:rPr lang="en-US" sz="3600" b="1" u="sng" dirty="0" smtClean="0">
                <a:solidFill>
                  <a:schemeClr val="bg1"/>
                </a:solidFill>
                <a:latin typeface="Arial" panose="020B0604020202020204" pitchFamily="34" charset="0"/>
                <a:cs typeface="Arial" panose="020B0604020202020204" pitchFamily="34" charset="0"/>
              </a:rPr>
              <a:t>5:8-14</a:t>
            </a:r>
            <a:r>
              <a:rPr lang="en-US" sz="3600" b="1" i="1" dirty="0">
                <a:solidFill>
                  <a:schemeClr val="bg1"/>
                </a:solidFill>
                <a:latin typeface="Arial" panose="020B0604020202020204" pitchFamily="34" charset="0"/>
                <a:cs typeface="Arial" panose="020B0604020202020204" pitchFamily="34" charset="0"/>
              </a:rPr>
              <a:t/>
            </a:r>
            <a:br>
              <a:rPr lang="en-US" sz="3600" b="1" i="1" dirty="0">
                <a:solidFill>
                  <a:schemeClr val="bg1"/>
                </a:solidFill>
                <a:latin typeface="Arial" panose="020B0604020202020204" pitchFamily="34" charset="0"/>
                <a:cs typeface="Arial" panose="020B0604020202020204" pitchFamily="34" charset="0"/>
              </a:rPr>
            </a:br>
            <a:r>
              <a:rPr lang="en-US" sz="3600" i="1" dirty="0" smtClean="0">
                <a:solidFill>
                  <a:schemeClr val="bg1"/>
                </a:solidFill>
                <a:latin typeface="Arial" panose="020B0604020202020204" pitchFamily="34" charset="0"/>
                <a:cs typeface="Arial" panose="020B0604020202020204" pitchFamily="34" charset="0"/>
              </a:rPr>
              <a:t>“And </a:t>
            </a:r>
            <a:r>
              <a:rPr lang="en-US" sz="3600" i="1" dirty="0">
                <a:solidFill>
                  <a:schemeClr val="bg1"/>
                </a:solidFill>
                <a:latin typeface="Arial" panose="020B0604020202020204" pitchFamily="34" charset="0"/>
                <a:cs typeface="Arial" panose="020B0604020202020204" pitchFamily="34" charset="0"/>
              </a:rPr>
              <a:t>when he [the Lamb] had taken it [the scroll], the four living creatures and the twenty-four elders fell down before the Lamb. Each one had a harp and they were holding golden bowls full of incense, which are the prayers of God’s people. </a:t>
            </a:r>
            <a:r>
              <a:rPr lang="en-US" sz="3600" b="1" i="1" baseline="30000" dirty="0">
                <a:solidFill>
                  <a:schemeClr val="bg1"/>
                </a:solidFill>
                <a:latin typeface="Arial" panose="020B0604020202020204" pitchFamily="34" charset="0"/>
                <a:cs typeface="Arial" panose="020B0604020202020204" pitchFamily="34" charset="0"/>
              </a:rPr>
              <a:t>9 </a:t>
            </a:r>
            <a:r>
              <a:rPr lang="en-US" sz="3600" i="1" dirty="0">
                <a:solidFill>
                  <a:schemeClr val="bg1"/>
                </a:solidFill>
                <a:latin typeface="Arial" panose="020B0604020202020204" pitchFamily="34" charset="0"/>
                <a:cs typeface="Arial" panose="020B0604020202020204" pitchFamily="34" charset="0"/>
              </a:rPr>
              <a:t>And they sang a new song, saying:</a:t>
            </a:r>
            <a:r>
              <a:rPr lang="en-US" sz="3600" dirty="0">
                <a:solidFill>
                  <a:schemeClr val="bg1"/>
                </a:solidFill>
                <a:latin typeface="Arial" panose="020B0604020202020204" pitchFamily="34" charset="0"/>
                <a:cs typeface="Arial" panose="020B0604020202020204" pitchFamily="34" charset="0"/>
              </a:rPr>
              <a:t> </a:t>
            </a:r>
            <a:r>
              <a:rPr lang="en-US" sz="3600" i="1" dirty="0">
                <a:solidFill>
                  <a:schemeClr val="bg1"/>
                </a:solidFill>
                <a:latin typeface="Arial" panose="020B0604020202020204" pitchFamily="34" charset="0"/>
                <a:cs typeface="Arial" panose="020B0604020202020204" pitchFamily="34" charset="0"/>
              </a:rPr>
              <a:t>“You are worthy to take the </a:t>
            </a:r>
            <a:r>
              <a:rPr lang="en-US" sz="3600" i="1" dirty="0" smtClean="0">
                <a:solidFill>
                  <a:schemeClr val="bg1"/>
                </a:solidFill>
                <a:latin typeface="Arial" panose="020B0604020202020204" pitchFamily="34" charset="0"/>
                <a:cs typeface="Arial" panose="020B0604020202020204" pitchFamily="34" charset="0"/>
              </a:rPr>
              <a:t>scroll</a:t>
            </a:r>
            <a:r>
              <a:rPr lang="en-US" sz="3600" i="1" dirty="0">
                <a:solidFill>
                  <a:schemeClr val="bg1"/>
                </a:solidFill>
                <a:latin typeface="Arial" panose="020B0604020202020204" pitchFamily="34" charset="0"/>
                <a:cs typeface="Arial" panose="020B0604020202020204" pitchFamily="34" charset="0"/>
              </a:rPr>
              <a:t> </a:t>
            </a:r>
            <a:r>
              <a:rPr lang="en-US" sz="3600" i="1" dirty="0" smtClean="0">
                <a:solidFill>
                  <a:schemeClr val="bg1"/>
                </a:solidFill>
                <a:latin typeface="Arial" panose="020B0604020202020204" pitchFamily="34" charset="0"/>
                <a:cs typeface="Arial" panose="020B0604020202020204" pitchFamily="34" charset="0"/>
              </a:rPr>
              <a:t>and </a:t>
            </a:r>
            <a:r>
              <a:rPr lang="en-US" sz="3600" i="1" dirty="0">
                <a:solidFill>
                  <a:schemeClr val="bg1"/>
                </a:solidFill>
                <a:latin typeface="Arial" panose="020B0604020202020204" pitchFamily="34" charset="0"/>
                <a:cs typeface="Arial" panose="020B0604020202020204" pitchFamily="34" charset="0"/>
              </a:rPr>
              <a:t>to open its </a:t>
            </a:r>
            <a:r>
              <a:rPr lang="en-US" sz="3600" i="1" dirty="0" smtClean="0">
                <a:solidFill>
                  <a:schemeClr val="bg1"/>
                </a:solidFill>
                <a:latin typeface="Arial" panose="020B0604020202020204" pitchFamily="34" charset="0"/>
                <a:cs typeface="Arial" panose="020B0604020202020204" pitchFamily="34" charset="0"/>
              </a:rPr>
              <a:t>seals, because </a:t>
            </a:r>
            <a:r>
              <a:rPr lang="en-US" sz="3600" i="1" dirty="0">
                <a:solidFill>
                  <a:schemeClr val="bg1"/>
                </a:solidFill>
                <a:latin typeface="Arial" panose="020B0604020202020204" pitchFamily="34" charset="0"/>
                <a:cs typeface="Arial" panose="020B0604020202020204" pitchFamily="34" charset="0"/>
              </a:rPr>
              <a:t>you were </a:t>
            </a:r>
            <a:r>
              <a:rPr lang="en-US" sz="3600" i="1" dirty="0" smtClean="0">
                <a:solidFill>
                  <a:schemeClr val="bg1"/>
                </a:solidFill>
                <a:latin typeface="Arial" panose="020B0604020202020204" pitchFamily="34" charset="0"/>
                <a:cs typeface="Arial" panose="020B0604020202020204" pitchFamily="34" charset="0"/>
              </a:rPr>
              <a:t>slain,</a:t>
            </a:r>
            <a:r>
              <a:rPr lang="en-US" sz="3600" i="1" dirty="0">
                <a:solidFill>
                  <a:schemeClr val="bg1"/>
                </a:solidFill>
                <a:latin typeface="Arial" panose="020B0604020202020204" pitchFamily="34" charset="0"/>
                <a:cs typeface="Arial" panose="020B0604020202020204" pitchFamily="34" charset="0"/>
              </a:rPr>
              <a:t> </a:t>
            </a:r>
            <a:r>
              <a:rPr lang="en-US" sz="3600" i="1" dirty="0" smtClean="0">
                <a:solidFill>
                  <a:schemeClr val="bg1"/>
                </a:solidFill>
                <a:latin typeface="Arial" panose="020B0604020202020204" pitchFamily="34" charset="0"/>
                <a:cs typeface="Arial" panose="020B0604020202020204" pitchFamily="34" charset="0"/>
              </a:rPr>
              <a:t>and </a:t>
            </a:r>
            <a:r>
              <a:rPr lang="en-US" sz="3600" i="1" dirty="0">
                <a:solidFill>
                  <a:schemeClr val="bg1"/>
                </a:solidFill>
                <a:latin typeface="Arial" panose="020B0604020202020204" pitchFamily="34" charset="0"/>
                <a:cs typeface="Arial" panose="020B0604020202020204" pitchFamily="34" charset="0"/>
              </a:rPr>
              <a:t>with your blood you purchased for </a:t>
            </a:r>
            <a:r>
              <a:rPr lang="en-US" sz="3600" i="1" dirty="0" smtClean="0">
                <a:solidFill>
                  <a:schemeClr val="bg1"/>
                </a:solidFill>
                <a:latin typeface="Arial" panose="020B0604020202020204" pitchFamily="34" charset="0"/>
                <a:cs typeface="Arial" panose="020B0604020202020204" pitchFamily="34" charset="0"/>
              </a:rPr>
              <a:t>God</a:t>
            </a:r>
            <a:r>
              <a:rPr lang="en-US" sz="3600" i="1" dirty="0">
                <a:solidFill>
                  <a:schemeClr val="bg1"/>
                </a:solidFill>
                <a:latin typeface="Arial" panose="020B0604020202020204" pitchFamily="34" charset="0"/>
                <a:cs typeface="Arial" panose="020B0604020202020204" pitchFamily="34" charset="0"/>
              </a:rPr>
              <a:t> </a:t>
            </a:r>
            <a:r>
              <a:rPr lang="en-US" sz="3600" i="1" dirty="0" smtClean="0">
                <a:solidFill>
                  <a:schemeClr val="bg1"/>
                </a:solidFill>
                <a:latin typeface="Arial" panose="020B0604020202020204" pitchFamily="34" charset="0"/>
                <a:cs typeface="Arial" panose="020B0604020202020204" pitchFamily="34" charset="0"/>
              </a:rPr>
              <a:t>persons </a:t>
            </a:r>
            <a:r>
              <a:rPr lang="en-US" sz="3600" i="1" dirty="0">
                <a:solidFill>
                  <a:schemeClr val="bg1"/>
                </a:solidFill>
                <a:latin typeface="Arial" panose="020B0604020202020204" pitchFamily="34" charset="0"/>
                <a:cs typeface="Arial" panose="020B0604020202020204" pitchFamily="34" charset="0"/>
              </a:rPr>
              <a:t>from every tribe and language and people and nation</a:t>
            </a:r>
            <a:r>
              <a:rPr lang="en-US" sz="3600" i="1" dirty="0" smtClean="0">
                <a:solidFill>
                  <a:schemeClr val="bg1"/>
                </a:solidFill>
                <a:latin typeface="Arial" panose="020B0604020202020204" pitchFamily="34" charset="0"/>
                <a:cs typeface="Arial" panose="020B0604020202020204" pitchFamily="34" charset="0"/>
              </a:rPr>
              <a:t>.</a:t>
            </a:r>
            <a:endPar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83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christianitymalaysia.com/wp/wp-content/uploads/2014/07/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37686" y="1"/>
            <a:ext cx="11516627" cy="5213684"/>
          </a:xfrm>
        </p:spPr>
        <p:txBody>
          <a:bodyPr>
            <a:noAutofit/>
          </a:bodyPr>
          <a:lstStyle/>
          <a:p>
            <a:pPr algn="l"/>
            <a:r>
              <a:rPr lang="en-US" sz="36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Revelation </a:t>
            </a:r>
            <a:r>
              <a:rPr lang="en-US" sz="3600" b="1" u="sng" dirty="0" smtClean="0">
                <a:solidFill>
                  <a:schemeClr val="bg1"/>
                </a:solidFill>
                <a:latin typeface="Arial" panose="020B0604020202020204" pitchFamily="34" charset="0"/>
                <a:cs typeface="Arial" panose="020B0604020202020204" pitchFamily="34" charset="0"/>
              </a:rPr>
              <a:t>5:8-14</a:t>
            </a:r>
            <a:r>
              <a:rPr lang="en-US" sz="3600" b="1" i="1" dirty="0">
                <a:solidFill>
                  <a:schemeClr val="bg1"/>
                </a:solidFill>
                <a:latin typeface="Arial" panose="020B0604020202020204" pitchFamily="34" charset="0"/>
                <a:cs typeface="Arial" panose="020B0604020202020204" pitchFamily="34" charset="0"/>
              </a:rPr>
              <a:t/>
            </a:r>
            <a:br>
              <a:rPr lang="en-US" sz="3600" b="1" i="1" dirty="0">
                <a:solidFill>
                  <a:schemeClr val="bg1"/>
                </a:solidFill>
                <a:latin typeface="Arial" panose="020B0604020202020204" pitchFamily="34" charset="0"/>
                <a:cs typeface="Arial" panose="020B0604020202020204" pitchFamily="34" charset="0"/>
              </a:rPr>
            </a:br>
            <a:r>
              <a:rPr lang="en-US" sz="3600" b="1" i="1" baseline="30000" dirty="0">
                <a:solidFill>
                  <a:schemeClr val="bg1"/>
                </a:solidFill>
                <a:latin typeface="Arial" panose="020B0604020202020204" pitchFamily="34" charset="0"/>
                <a:cs typeface="Arial" panose="020B0604020202020204" pitchFamily="34" charset="0"/>
              </a:rPr>
              <a:t>10 </a:t>
            </a:r>
            <a:r>
              <a:rPr lang="en-US" sz="3600" i="1" dirty="0">
                <a:solidFill>
                  <a:schemeClr val="bg1"/>
                </a:solidFill>
                <a:latin typeface="Arial" panose="020B0604020202020204" pitchFamily="34" charset="0"/>
                <a:cs typeface="Arial" panose="020B0604020202020204" pitchFamily="34" charset="0"/>
              </a:rPr>
              <a:t>You have made them to be a kingdom and priests to serve our God,  and they will reign on the earth.”</a:t>
            </a:r>
            <a:r>
              <a:rPr lang="en-US" sz="3600" dirty="0">
                <a:solidFill>
                  <a:schemeClr val="bg1"/>
                </a:solidFill>
                <a:latin typeface="Arial" panose="020B0604020202020204" pitchFamily="34" charset="0"/>
                <a:cs typeface="Arial" panose="020B0604020202020204" pitchFamily="34" charset="0"/>
              </a:rPr>
              <a:t/>
            </a:r>
            <a:br>
              <a:rPr lang="en-US" sz="3600" dirty="0">
                <a:solidFill>
                  <a:schemeClr val="bg1"/>
                </a:solidFill>
                <a:latin typeface="Arial" panose="020B0604020202020204" pitchFamily="34" charset="0"/>
                <a:cs typeface="Arial" panose="020B0604020202020204" pitchFamily="34" charset="0"/>
              </a:rPr>
            </a:br>
            <a:r>
              <a:rPr lang="en-US" sz="3600" b="1" i="1" baseline="30000" dirty="0">
                <a:solidFill>
                  <a:schemeClr val="bg1"/>
                </a:solidFill>
                <a:latin typeface="Arial" panose="020B0604020202020204" pitchFamily="34" charset="0"/>
                <a:cs typeface="Arial" panose="020B0604020202020204" pitchFamily="34" charset="0"/>
              </a:rPr>
              <a:t>11 </a:t>
            </a:r>
            <a:r>
              <a:rPr lang="en-US" sz="3600" i="1" dirty="0">
                <a:solidFill>
                  <a:schemeClr val="bg1"/>
                </a:solidFill>
                <a:latin typeface="Arial" panose="020B0604020202020204" pitchFamily="34" charset="0"/>
                <a:cs typeface="Arial" panose="020B0604020202020204" pitchFamily="34" charset="0"/>
              </a:rPr>
              <a:t>Then I looked and heard the voice of many angels, numbering thousands upon thousands, and ten thousand times ten thousand. They encircled the throne and the living creatures and the elders. </a:t>
            </a:r>
            <a:r>
              <a:rPr lang="en-US" sz="3600" b="1" i="1" baseline="30000" dirty="0">
                <a:solidFill>
                  <a:schemeClr val="bg1"/>
                </a:solidFill>
                <a:latin typeface="Arial" panose="020B0604020202020204" pitchFamily="34" charset="0"/>
                <a:cs typeface="Arial" panose="020B0604020202020204" pitchFamily="34" charset="0"/>
              </a:rPr>
              <a:t>12 </a:t>
            </a:r>
            <a:r>
              <a:rPr lang="en-US" sz="3600" i="1" dirty="0">
                <a:solidFill>
                  <a:schemeClr val="bg1"/>
                </a:solidFill>
                <a:latin typeface="Arial" panose="020B0604020202020204" pitchFamily="34" charset="0"/>
                <a:cs typeface="Arial" panose="020B0604020202020204" pitchFamily="34" charset="0"/>
              </a:rPr>
              <a:t>In a loud voice they were saying:</a:t>
            </a:r>
            <a:r>
              <a:rPr lang="en-US" sz="3600" dirty="0">
                <a:solidFill>
                  <a:schemeClr val="bg1"/>
                </a:solidFill>
                <a:latin typeface="Arial" panose="020B0604020202020204" pitchFamily="34" charset="0"/>
                <a:cs typeface="Arial" panose="020B0604020202020204" pitchFamily="34" charset="0"/>
              </a:rPr>
              <a:t> </a:t>
            </a:r>
            <a:r>
              <a:rPr lang="en-US" sz="3600" i="1" dirty="0">
                <a:solidFill>
                  <a:schemeClr val="bg1"/>
                </a:solidFill>
                <a:latin typeface="Arial" panose="020B0604020202020204" pitchFamily="34" charset="0"/>
                <a:cs typeface="Arial" panose="020B0604020202020204" pitchFamily="34" charset="0"/>
              </a:rPr>
              <a:t>“Worthy is the Lamb, who was </a:t>
            </a:r>
            <a:r>
              <a:rPr lang="en-US" sz="3600" i="1" dirty="0" smtClean="0">
                <a:solidFill>
                  <a:schemeClr val="bg1"/>
                </a:solidFill>
                <a:latin typeface="Arial" panose="020B0604020202020204" pitchFamily="34" charset="0"/>
                <a:cs typeface="Arial" panose="020B0604020202020204" pitchFamily="34" charset="0"/>
              </a:rPr>
              <a:t>slain,</a:t>
            </a:r>
            <a:r>
              <a:rPr lang="en-US" sz="3600" i="1" dirty="0">
                <a:solidFill>
                  <a:schemeClr val="bg1"/>
                </a:solidFill>
                <a:latin typeface="Arial" panose="020B0604020202020204" pitchFamily="34" charset="0"/>
                <a:cs typeface="Arial" panose="020B0604020202020204" pitchFamily="34" charset="0"/>
              </a:rPr>
              <a:t> </a:t>
            </a:r>
            <a:r>
              <a:rPr lang="en-US" sz="3600" i="1" dirty="0" smtClean="0">
                <a:solidFill>
                  <a:schemeClr val="bg1"/>
                </a:solidFill>
                <a:latin typeface="Arial" panose="020B0604020202020204" pitchFamily="34" charset="0"/>
                <a:cs typeface="Arial" panose="020B0604020202020204" pitchFamily="34" charset="0"/>
              </a:rPr>
              <a:t>to </a:t>
            </a:r>
            <a:r>
              <a:rPr lang="en-US" sz="3600" i="1" dirty="0">
                <a:solidFill>
                  <a:schemeClr val="bg1"/>
                </a:solidFill>
                <a:latin typeface="Arial" panose="020B0604020202020204" pitchFamily="34" charset="0"/>
                <a:cs typeface="Arial" panose="020B0604020202020204" pitchFamily="34" charset="0"/>
              </a:rPr>
              <a:t>receive power and wealth and wisdom and </a:t>
            </a:r>
            <a:r>
              <a:rPr lang="en-US" sz="3600" i="1" dirty="0" smtClean="0">
                <a:solidFill>
                  <a:schemeClr val="bg1"/>
                </a:solidFill>
                <a:latin typeface="Arial" panose="020B0604020202020204" pitchFamily="34" charset="0"/>
                <a:cs typeface="Arial" panose="020B0604020202020204" pitchFamily="34" charset="0"/>
              </a:rPr>
              <a:t>strength</a:t>
            </a:r>
            <a:r>
              <a:rPr lang="en-US" sz="3600" i="1" dirty="0">
                <a:solidFill>
                  <a:schemeClr val="bg1"/>
                </a:solidFill>
                <a:latin typeface="Arial" panose="020B0604020202020204" pitchFamily="34" charset="0"/>
                <a:cs typeface="Arial" panose="020B0604020202020204" pitchFamily="34" charset="0"/>
              </a:rPr>
              <a:t> and honor and glory and praise!”</a:t>
            </a:r>
            <a:r>
              <a:rPr lang="en-US" sz="3600" dirty="0">
                <a:solidFill>
                  <a:schemeClr val="bg1"/>
                </a:solidFill>
                <a:latin typeface="Arial" panose="020B0604020202020204" pitchFamily="34" charset="0"/>
                <a:cs typeface="Arial" panose="020B0604020202020204" pitchFamily="34" charset="0"/>
              </a:rPr>
              <a:t> </a:t>
            </a:r>
            <a:endPar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872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christianitymalaysia.com/wp/wp-content/uploads/2014/07/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37686" y="1"/>
            <a:ext cx="11516627" cy="4235115"/>
          </a:xfrm>
        </p:spPr>
        <p:txBody>
          <a:bodyPr>
            <a:noAutofit/>
          </a:bodyPr>
          <a:lstStyle/>
          <a:p>
            <a:pPr algn="l"/>
            <a:r>
              <a:rPr lang="en-US" sz="36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Revelation </a:t>
            </a:r>
            <a:r>
              <a:rPr lang="en-US" sz="3600" b="1" u="sng" dirty="0" smtClean="0">
                <a:solidFill>
                  <a:schemeClr val="bg1"/>
                </a:solidFill>
                <a:latin typeface="Arial" panose="020B0604020202020204" pitchFamily="34" charset="0"/>
                <a:cs typeface="Arial" panose="020B0604020202020204" pitchFamily="34" charset="0"/>
              </a:rPr>
              <a:t>5:8-14</a:t>
            </a:r>
            <a:r>
              <a:rPr lang="en-US" sz="3600" b="1" i="1" dirty="0">
                <a:solidFill>
                  <a:schemeClr val="bg1"/>
                </a:solidFill>
                <a:latin typeface="Arial" panose="020B0604020202020204" pitchFamily="34" charset="0"/>
                <a:cs typeface="Arial" panose="020B0604020202020204" pitchFamily="34" charset="0"/>
              </a:rPr>
              <a:t/>
            </a:r>
            <a:br>
              <a:rPr lang="en-US" sz="3600" b="1" i="1" dirty="0">
                <a:solidFill>
                  <a:schemeClr val="bg1"/>
                </a:solidFill>
                <a:latin typeface="Arial" panose="020B0604020202020204" pitchFamily="34" charset="0"/>
                <a:cs typeface="Arial" panose="020B0604020202020204" pitchFamily="34" charset="0"/>
              </a:rPr>
            </a:br>
            <a:r>
              <a:rPr lang="en-US" sz="3600" b="1" i="1" baseline="30000" dirty="0">
                <a:solidFill>
                  <a:schemeClr val="bg1"/>
                </a:solidFill>
                <a:latin typeface="Arial" panose="020B0604020202020204" pitchFamily="34" charset="0"/>
                <a:cs typeface="Arial" panose="020B0604020202020204" pitchFamily="34" charset="0"/>
              </a:rPr>
              <a:t>13 </a:t>
            </a:r>
            <a:r>
              <a:rPr lang="en-US" sz="3600" i="1" dirty="0">
                <a:solidFill>
                  <a:schemeClr val="bg1"/>
                </a:solidFill>
                <a:latin typeface="Arial" panose="020B0604020202020204" pitchFamily="34" charset="0"/>
                <a:cs typeface="Arial" panose="020B0604020202020204" pitchFamily="34" charset="0"/>
              </a:rPr>
              <a:t>Then I heard every creature in heaven and on earth and under the earth and on the sea, and all that is in them, saying:</a:t>
            </a:r>
            <a:r>
              <a:rPr lang="en-US" sz="3600" dirty="0">
                <a:solidFill>
                  <a:schemeClr val="bg1"/>
                </a:solidFill>
                <a:latin typeface="Arial" panose="020B0604020202020204" pitchFamily="34" charset="0"/>
                <a:cs typeface="Arial" panose="020B0604020202020204" pitchFamily="34" charset="0"/>
              </a:rPr>
              <a:t/>
            </a:r>
            <a:br>
              <a:rPr lang="en-US" sz="3600" dirty="0">
                <a:solidFill>
                  <a:schemeClr val="bg1"/>
                </a:solidFill>
                <a:latin typeface="Arial" panose="020B0604020202020204" pitchFamily="34" charset="0"/>
                <a:cs typeface="Arial" panose="020B0604020202020204" pitchFamily="34" charset="0"/>
              </a:rPr>
            </a:br>
            <a:r>
              <a:rPr lang="en-US" sz="3600" i="1" dirty="0">
                <a:solidFill>
                  <a:schemeClr val="bg1"/>
                </a:solidFill>
                <a:latin typeface="Arial" panose="020B0604020202020204" pitchFamily="34" charset="0"/>
                <a:cs typeface="Arial" panose="020B0604020202020204" pitchFamily="34" charset="0"/>
              </a:rPr>
              <a:t>“To him who sits on the throne and to the Lamb</a:t>
            </a:r>
            <a:br>
              <a:rPr lang="en-US" sz="3600" i="1" dirty="0">
                <a:solidFill>
                  <a:schemeClr val="bg1"/>
                </a:solidFill>
                <a:latin typeface="Arial" panose="020B0604020202020204" pitchFamily="34" charset="0"/>
                <a:cs typeface="Arial" panose="020B0604020202020204" pitchFamily="34" charset="0"/>
              </a:rPr>
            </a:br>
            <a:r>
              <a:rPr lang="en-US" sz="3600" i="1" dirty="0">
                <a:solidFill>
                  <a:schemeClr val="bg1"/>
                </a:solidFill>
                <a:latin typeface="Arial" panose="020B0604020202020204" pitchFamily="34" charset="0"/>
                <a:cs typeface="Arial" panose="020B0604020202020204" pitchFamily="34" charset="0"/>
              </a:rPr>
              <a:t>    be praise and honor and glory and power,</a:t>
            </a:r>
            <a:br>
              <a:rPr lang="en-US" sz="3600" i="1" dirty="0">
                <a:solidFill>
                  <a:schemeClr val="bg1"/>
                </a:solidFill>
                <a:latin typeface="Arial" panose="020B0604020202020204" pitchFamily="34" charset="0"/>
                <a:cs typeface="Arial" panose="020B0604020202020204" pitchFamily="34" charset="0"/>
              </a:rPr>
            </a:br>
            <a:r>
              <a:rPr lang="en-US" sz="3600" i="1" dirty="0">
                <a:solidFill>
                  <a:schemeClr val="bg1"/>
                </a:solidFill>
                <a:latin typeface="Arial" panose="020B0604020202020204" pitchFamily="34" charset="0"/>
                <a:cs typeface="Arial" panose="020B0604020202020204" pitchFamily="34" charset="0"/>
              </a:rPr>
              <a:t>for ever and ever!” </a:t>
            </a:r>
            <a:r>
              <a:rPr lang="en-US" sz="3600" b="1" i="1" baseline="30000" dirty="0">
                <a:solidFill>
                  <a:schemeClr val="bg1"/>
                </a:solidFill>
                <a:latin typeface="Arial" panose="020B0604020202020204" pitchFamily="34" charset="0"/>
                <a:cs typeface="Arial" panose="020B0604020202020204" pitchFamily="34" charset="0"/>
              </a:rPr>
              <a:t>14 </a:t>
            </a:r>
            <a:r>
              <a:rPr lang="en-US" sz="3600" i="1" dirty="0">
                <a:solidFill>
                  <a:schemeClr val="bg1"/>
                </a:solidFill>
                <a:latin typeface="Arial" panose="020B0604020202020204" pitchFamily="34" charset="0"/>
                <a:cs typeface="Arial" panose="020B0604020202020204" pitchFamily="34" charset="0"/>
              </a:rPr>
              <a:t>The four living creatures said, “Amen,” and the elders fell down and worshiped. </a:t>
            </a:r>
            <a:endPar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93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19" y="1"/>
            <a:ext cx="11717384" cy="6625388"/>
          </a:xfrm>
        </p:spPr>
        <p:txBody>
          <a:bodyPr>
            <a:noAutofit/>
          </a:bodyPr>
          <a:lstStyle/>
          <a:p>
            <a:pPr algn="l"/>
            <a:r>
              <a:rPr lang="en-US" sz="3600" b="1" u="sng" dirty="0">
                <a:latin typeface="+mn-lt"/>
              </a:rPr>
              <a:t>Rev. </a:t>
            </a:r>
            <a:r>
              <a:rPr lang="en-US" sz="3600" b="1" u="sng" dirty="0" smtClean="0">
                <a:latin typeface="+mn-lt"/>
              </a:rPr>
              <a:t>22:1-5</a:t>
            </a:r>
            <a:br>
              <a:rPr lang="en-US" sz="3600" b="1" u="sng" dirty="0" smtClean="0">
                <a:latin typeface="+mn-lt"/>
              </a:rPr>
            </a:br>
            <a:r>
              <a:rPr lang="en-US" sz="3600" i="1" dirty="0" smtClean="0">
                <a:latin typeface="+mn-lt"/>
              </a:rPr>
              <a:t>Then </a:t>
            </a:r>
            <a:r>
              <a:rPr lang="en-US" sz="3600" i="1" dirty="0">
                <a:latin typeface="+mn-lt"/>
              </a:rPr>
              <a:t>the angel showed me the river of the water of life, as clear as crystal, flowing from the throne of God and of the Lamb </a:t>
            </a:r>
            <a:r>
              <a:rPr lang="en-US" sz="3600" b="1" i="1" baseline="30000" dirty="0">
                <a:latin typeface="+mn-lt"/>
              </a:rPr>
              <a:t>2 </a:t>
            </a:r>
            <a:r>
              <a:rPr lang="en-US" sz="3600" i="1" dirty="0">
                <a:latin typeface="+mn-lt"/>
              </a:rPr>
              <a:t>down the middle of the great street of the city. On each side of the river stood the tree of life, bearing twelve crops of fruit, yielding its fruit every month. And the leaves of the tree are for the healing of the nations. </a:t>
            </a:r>
            <a:r>
              <a:rPr lang="en-US" sz="3600" b="1" i="1" baseline="30000" dirty="0">
                <a:latin typeface="+mn-lt"/>
              </a:rPr>
              <a:t>3 </a:t>
            </a:r>
            <a:r>
              <a:rPr lang="en-US" sz="3600" i="1" dirty="0">
                <a:latin typeface="+mn-lt"/>
              </a:rPr>
              <a:t>No longer will there be any curse. The throne of God and of the Lamb will be in the city, and his servants will serve him. </a:t>
            </a:r>
            <a:r>
              <a:rPr lang="en-US" sz="3600" b="1" i="1" baseline="30000" dirty="0">
                <a:latin typeface="+mn-lt"/>
              </a:rPr>
              <a:t>4 </a:t>
            </a:r>
            <a:r>
              <a:rPr lang="en-US" sz="3600" i="1" dirty="0">
                <a:latin typeface="+mn-lt"/>
              </a:rPr>
              <a:t>They will see his face, and his name will be on their foreheads. </a:t>
            </a:r>
            <a:r>
              <a:rPr lang="en-US" sz="3600" b="1" i="1" baseline="30000" dirty="0">
                <a:latin typeface="+mn-lt"/>
              </a:rPr>
              <a:t>5 </a:t>
            </a:r>
            <a:r>
              <a:rPr lang="en-US" sz="3600" i="1" dirty="0">
                <a:latin typeface="+mn-lt"/>
              </a:rPr>
              <a:t>There will be no more night. They will not need the light of a lamp or the light of the sun, for the Lord God will give them light. And they will reign for ever and ever.</a:t>
            </a:r>
            <a:r>
              <a:rPr lang="en-US" sz="3600" dirty="0">
                <a:latin typeface="+mn-lt"/>
              </a:rPr>
              <a:t> </a:t>
            </a:r>
            <a:endParaRPr lang="en-US" sz="3600" dirty="0">
              <a:latin typeface="+mn-lt"/>
              <a:cs typeface="Arial" panose="020B0604020202020204" pitchFamily="34" charset="0"/>
            </a:endParaRPr>
          </a:p>
        </p:txBody>
      </p:sp>
    </p:spTree>
    <p:extLst>
      <p:ext uri="{BB962C8B-B14F-4D97-AF65-F5344CB8AC3E}">
        <p14:creationId xmlns:p14="http://schemas.microsoft.com/office/powerpoint/2010/main" val="141742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19" y="1"/>
            <a:ext cx="11717384" cy="6625388"/>
          </a:xfrm>
        </p:spPr>
        <p:txBody>
          <a:bodyPr>
            <a:noAutofit/>
          </a:bodyPr>
          <a:lstStyle/>
          <a:p>
            <a:pPr algn="l"/>
            <a:r>
              <a:rPr lang="en-US" sz="3600" b="1" u="sng" dirty="0">
                <a:latin typeface="+mn-lt"/>
              </a:rPr>
              <a:t>Rev. </a:t>
            </a:r>
            <a:r>
              <a:rPr lang="en-US" sz="3600" b="1" u="sng" dirty="0" smtClean="0">
                <a:latin typeface="+mn-lt"/>
              </a:rPr>
              <a:t>22:1-5</a:t>
            </a:r>
            <a:br>
              <a:rPr lang="en-US" sz="3600" b="1" u="sng" dirty="0" smtClean="0">
                <a:latin typeface="+mn-lt"/>
              </a:rPr>
            </a:br>
            <a:r>
              <a:rPr lang="en-US" sz="3600" b="1" i="1" baseline="30000" dirty="0">
                <a:latin typeface="+mn-lt"/>
              </a:rPr>
              <a:t>6 </a:t>
            </a:r>
            <a:r>
              <a:rPr lang="en-US" sz="3600" i="1" dirty="0">
                <a:latin typeface="+mn-lt"/>
              </a:rPr>
              <a:t>The angel said to me, “These words are trustworthy and true. The Lord, the God who inspires the prophets, sent his angel to show his servants the things that must soon take place.”</a:t>
            </a:r>
            <a:r>
              <a:rPr lang="en-US" sz="3600" dirty="0">
                <a:latin typeface="+mn-lt"/>
              </a:rPr>
              <a:t/>
            </a:r>
            <a:br>
              <a:rPr lang="en-US" sz="3600" dirty="0">
                <a:latin typeface="+mn-lt"/>
              </a:rPr>
            </a:br>
            <a:r>
              <a:rPr lang="en-US" sz="3600" b="1" i="1" baseline="30000" dirty="0">
                <a:latin typeface="+mn-lt"/>
              </a:rPr>
              <a:t>7 </a:t>
            </a:r>
            <a:r>
              <a:rPr lang="en-US" sz="3600" i="1" dirty="0">
                <a:latin typeface="+mn-lt"/>
              </a:rPr>
              <a:t>“Look, I am coming soon! Blessed is the one who keeps the words of the prophecy written in this scroll.”</a:t>
            </a:r>
            <a:r>
              <a:rPr lang="en-US" sz="3600" dirty="0">
                <a:latin typeface="+mn-lt"/>
              </a:rPr>
              <a:t> </a:t>
            </a:r>
            <a:r>
              <a:rPr lang="en-US" sz="3600" b="1" i="1" baseline="30000" dirty="0">
                <a:latin typeface="+mn-lt"/>
              </a:rPr>
              <a:t>8 </a:t>
            </a:r>
            <a:r>
              <a:rPr lang="en-US" sz="3600" i="1" dirty="0">
                <a:latin typeface="+mn-lt"/>
              </a:rPr>
              <a:t>I, John, am the one who heard and saw these things. And when I had heard and seen them, I fell down to worship at the feet of the angel who had been showing them to me. </a:t>
            </a:r>
            <a:r>
              <a:rPr lang="en-US" sz="3600" b="1" i="1" baseline="30000" dirty="0">
                <a:latin typeface="+mn-lt"/>
              </a:rPr>
              <a:t>9 </a:t>
            </a:r>
            <a:r>
              <a:rPr lang="en-US" sz="3600" i="1" dirty="0">
                <a:latin typeface="+mn-lt"/>
              </a:rPr>
              <a:t>But he said to me, “Don’t do that! I am a fellow servant with you and with your fellow prophets and with all who keep the words of this scroll. Worship God!”</a:t>
            </a:r>
            <a:r>
              <a:rPr lang="en-US" sz="3600" dirty="0">
                <a:latin typeface="+mn-lt"/>
              </a:rPr>
              <a:t> </a:t>
            </a:r>
            <a:endParaRPr lang="en-US" sz="3600" dirty="0">
              <a:latin typeface="+mn-lt"/>
              <a:cs typeface="Arial" panose="020B0604020202020204" pitchFamily="34" charset="0"/>
            </a:endParaRPr>
          </a:p>
        </p:txBody>
      </p:sp>
    </p:spTree>
    <p:extLst>
      <p:ext uri="{BB962C8B-B14F-4D97-AF65-F5344CB8AC3E}">
        <p14:creationId xmlns:p14="http://schemas.microsoft.com/office/powerpoint/2010/main" val="370900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hristianitymalaysia.com/wp/wp-content/uploads/2014/07/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22" y="193544"/>
            <a:ext cx="5593080" cy="314610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108492" y="887563"/>
            <a:ext cx="6110440" cy="14699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smtClean="0">
                <a:latin typeface="+mn-lt"/>
              </a:rPr>
              <a:t>Take comfort in His justice.</a:t>
            </a:r>
            <a:endParaRPr lang="en-US" sz="4800" dirty="0">
              <a:latin typeface="+mn-lt"/>
              <a:cs typeface="Arial" panose="020B0604020202020204" pitchFamily="34" charset="0"/>
            </a:endParaRPr>
          </a:p>
        </p:txBody>
      </p:sp>
      <p:pic>
        <p:nvPicPr>
          <p:cNvPr id="6" name="Picture 2" descr="http://1.bp.blogspot.com/-fE7hVO-RPzo/VezhKnoLf7I/AAAAAAAABkg/QdbWN1Tmit0/s1600/tri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7341" y="2357490"/>
            <a:ext cx="6538908" cy="261556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5740210" y="4764505"/>
            <a:ext cx="3982110" cy="17936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smtClean="0">
                <a:latin typeface="+mn-lt"/>
              </a:rPr>
              <a:t>Persevere in sufferings.</a:t>
            </a:r>
            <a:endParaRPr lang="en-US" sz="4800" dirty="0">
              <a:latin typeface="+mn-lt"/>
              <a:cs typeface="Arial" panose="020B0604020202020204" pitchFamily="34" charset="0"/>
            </a:endParaRPr>
          </a:p>
        </p:txBody>
      </p:sp>
      <p:pic>
        <p:nvPicPr>
          <p:cNvPr id="8" name="Picture 6" descr="https://s-media-cache-ak0.pinimg.com/736x/2c/5c/c8/2c5cc85696adb344aa30f831adcba6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869" y="3665271"/>
            <a:ext cx="5406341" cy="32173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33191" y="422800"/>
            <a:ext cx="6559619" cy="929526"/>
          </a:xfrm>
        </p:spPr>
        <p:txBody>
          <a:bodyPr>
            <a:noAutofit/>
          </a:bodyPr>
          <a:lstStyle/>
          <a:p>
            <a:pPr algn="l"/>
            <a:r>
              <a:rPr lang="en-US" sz="4800" dirty="0">
                <a:solidFill>
                  <a:schemeClr val="bg1"/>
                </a:solidFill>
                <a:latin typeface="+mn-lt"/>
              </a:rPr>
              <a:t>Worship </a:t>
            </a:r>
            <a:r>
              <a:rPr lang="en-US" sz="4800" dirty="0" smtClean="0">
                <a:solidFill>
                  <a:schemeClr val="bg1"/>
                </a:solidFill>
                <a:latin typeface="+mn-lt"/>
              </a:rPr>
              <a:t>God always.</a:t>
            </a:r>
            <a:endParaRPr lang="en-US" sz="48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418008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0" presetClass="entr" presetSubtype="0"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2" presetClass="entr" presetSubtype="4" fill="hold" grpId="0" nodeType="withEffect">
                                  <p:stCondLst>
                                    <p:cond delay="2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0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ipeg.com/wp-content/uploads/2015/03/Time-is-UP_Fotolia_77330478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50"/>
            <a:ext cx="12192000" cy="68505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251285" y="1941096"/>
            <a:ext cx="11430000" cy="811272"/>
          </a:xfrm>
        </p:spPr>
        <p:txBody>
          <a:bodyPr>
            <a:noAutofit/>
          </a:bodyPr>
          <a:lstStyle/>
          <a:p>
            <a:r>
              <a:rPr lang="en-US" dirty="0" smtClean="0">
                <a:solidFill>
                  <a:schemeClr val="bg1"/>
                </a:solidFill>
                <a:latin typeface="Comic Sans MS" panose="030F0702030302020204" pitchFamily="66" charset="0"/>
              </a:rPr>
              <a:t>THE ULTIMATE</a:t>
            </a:r>
            <a:endParaRPr lang="en-US"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88890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 y="1355150"/>
            <a:ext cx="11430000" cy="811272"/>
          </a:xfrm>
        </p:spPr>
        <p:txBody>
          <a:bodyPr>
            <a:noAutofit/>
          </a:bodyPr>
          <a:lstStyle/>
          <a:p>
            <a:endParaRPr lang="en-US" sz="8000" dirty="0">
              <a:latin typeface="+mn-lt"/>
            </a:endParaRPr>
          </a:p>
        </p:txBody>
      </p:sp>
      <p:pic>
        <p:nvPicPr>
          <p:cNvPr id="6150" name="Picture 6" descr="https://images.thetrumpet.com/520cec8d!h.300,id.9381,m.fill,w.5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 y="0"/>
            <a:ext cx="121530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07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fade">
                                      <p:cBhvr>
                                        <p:cTn id="1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 y="1355150"/>
            <a:ext cx="11430000" cy="811272"/>
          </a:xfrm>
        </p:spPr>
        <p:txBody>
          <a:bodyPr>
            <a:noAutofit/>
          </a:bodyPr>
          <a:lstStyle/>
          <a:p>
            <a:endParaRPr lang="en-US" sz="8000" dirty="0">
              <a:latin typeface="+mn-lt"/>
            </a:endParaRPr>
          </a:p>
        </p:txBody>
      </p:sp>
      <p:pic>
        <p:nvPicPr>
          <p:cNvPr id="6148" name="Picture 4" descr="https://angelicview.files.wordpress.com/2014/06/the-book-of-reve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 y="0"/>
            <a:ext cx="12195413" cy="6859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75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animEffect transition="in" filter="fade">
                                      <p:cBhvr>
                                        <p:cTn id="9"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 y="1355150"/>
            <a:ext cx="11430000" cy="811272"/>
          </a:xfrm>
        </p:spPr>
        <p:txBody>
          <a:bodyPr>
            <a:noAutofit/>
          </a:bodyPr>
          <a:lstStyle/>
          <a:p>
            <a:endParaRPr lang="en-US" sz="8000" dirty="0">
              <a:latin typeface="+mn-lt"/>
            </a:endParaRPr>
          </a:p>
        </p:txBody>
      </p:sp>
      <p:pic>
        <p:nvPicPr>
          <p:cNvPr id="6146" name="Picture 2" descr="http://gbcdecatur.org/files/GlimpseGlorifiedChr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338"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11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animEffect transition="in" filter="fade">
                                      <p:cBhvr>
                                        <p:cTn id="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6079</TotalTime>
  <Words>174</Words>
  <Application>Microsoft Office PowerPoint</Application>
  <PresentationFormat>Widescreen</PresentationFormat>
  <Paragraphs>41</Paragraphs>
  <Slides>55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Bradley Hand ITC</vt:lpstr>
      <vt:lpstr>Calibri</vt:lpstr>
      <vt:lpstr>Calibri Light</vt:lpstr>
      <vt:lpstr>Comic Sans MS</vt:lpstr>
      <vt:lpstr>Courier New</vt:lpstr>
      <vt:lpstr>Office Theme</vt:lpstr>
      <vt:lpstr>Time’s Up!</vt:lpstr>
      <vt:lpstr>PowerPoint Presentation</vt:lpstr>
      <vt:lpstr>The Drop Box</vt:lpstr>
      <vt:lpstr>PowerPoint Presentation</vt:lpstr>
      <vt:lpstr>PowerPoint Presentation</vt:lpstr>
      <vt:lpstr>THE ULTIMATE</vt:lpstr>
      <vt:lpstr>PowerPoint Presentation</vt:lpstr>
      <vt:lpstr>PowerPoint Presentation</vt:lpstr>
      <vt:lpstr>PowerPoint Presentation</vt:lpstr>
      <vt:lpstr>Revelation 1:9 “I, John, your brother and companion in the suffering and kingdom and patient endurance that are ours in Jesus, was on the island of Patmos because of the word of God and the testimony of Jesus.” </vt:lpstr>
      <vt:lpstr>PowerPoint Presentation</vt:lpstr>
      <vt:lpstr>PowerPoint Presentation</vt:lpstr>
      <vt:lpstr>PowerPoint Presentation</vt:lpstr>
      <vt:lpstr>Dr. Eric Walsh </vt:lpstr>
      <vt:lpstr>Revelation 1:9  John was “…[our] brother and companion in the suffering and kingdom and patient endurance that are ours in Jesus….” </vt:lpstr>
      <vt:lpstr>We, God’s people, will suffer greatly before Christ returns…so PERSEVERE! </vt:lpstr>
      <vt:lpstr>PowerPoint Presentation</vt:lpstr>
      <vt:lpstr>The Church in Ephesus  (Revelation 2:1-7)    “I know your deeds, your hard work and your perseverance….You have persevered and have endured hardships for my name, and have not grown weary.” </vt:lpstr>
      <vt:lpstr>What one life experience are you going through right now that is calling for perseverance and strength?</vt:lpstr>
      <vt:lpstr>The Church in Smyrna  (Revelation 2:8-11) “I know your affliction and your poverty…I know about the slander [against you]….Do not be afraid of what you are about to suffer.  I tell you, the devil will put some of you in prison to test you, and you will suffer persecution…Be faithful, even to the point of death….”</vt:lpstr>
      <vt:lpstr>The Church in Pergamum (Revelation 2:12-17)  “You remain[ed] true to my name.  You did not renounce your faith in me, not even in the days of Antipas, my faithful witness, who was put to death in your city—where Satan lives.”</vt:lpstr>
      <vt:lpstr>The Church in Thyatira (Revelation 2:18-29)  “I know your…perseverance….  To the one who is victorious and does my will to the end, I will give authority over the nations.” </vt:lpstr>
      <vt:lpstr>The Church in Sardis (Revelation 3:1-6)     </vt:lpstr>
      <vt:lpstr>The Church in Philadelphia (Revelation 3:7-13) “I know that you have little strength, yet you have kept my word and have not denied my name.  Since you have kept my command to endure patiently, I will also keep you from the hour of trial that is to come on the whole world to test the inhabitants of the earth.  I am coming soon.  Hold on to what you have, so that no one will take your crown.”</vt:lpstr>
      <vt:lpstr>The Church in Laodicea (Revelation 3:14-22)     </vt:lpstr>
      <vt:lpstr>Share (in about 30 seconds each) the “hardship” in which you need perseverance right now.</vt:lpstr>
      <vt:lpstr>Now…PRAY!</vt:lpstr>
      <vt:lpstr> Revelation 6:9-11 When he opened the fifth seal, I saw under the altar the souls of those who had been slain because of the word of God and the testimony they had maintained. 10 They called out in a loud voice, “How long, Sovereign Lord, holy and true, until you judge the inhabitants of the earth and avenge our blood?” 11 Then each of them was given a white robe, and they were told to wait a little longer, until the full number of their fellow servants, their brothers and sisters, were killed just as they had been.</vt:lpstr>
      <vt:lpstr> Revelation 7:14-17 And he said, “These are they who have come out of the great tribulation; they have washed their robes and made them white in the blood of the Lamb. 15 Therefore, “they are before the throne of God     and serve him day and night in his temple; and he who sits on the throne     will shelter them with his presence.</vt:lpstr>
      <vt:lpstr> Revelation 7:14-17 16 ‘Never again will they hunger;     never again will they thirst. The sun will not beat down on them,’     nor any scorching heat. 17 For the Lamb at the center of the throne     will be their shepherd; ‘he will lead them to springs of living water.’     ‘And God will wipe away every tear from their eyes.’”</vt:lpstr>
      <vt:lpstr>God’s JUDGMENTS will be many and righteous against evil doers </vt:lpstr>
      <vt:lpstr>PowerPoint Presentation</vt:lpstr>
      <vt:lpstr>The 7 Seals of Revelation</vt:lpstr>
      <vt:lpstr>PowerPoint Presentation</vt:lpstr>
      <vt:lpstr>PowerPoint Presentation</vt:lpstr>
      <vt:lpstr>The 6th Seal</vt:lpstr>
      <vt:lpstr>PowerPoint Presentation</vt:lpstr>
      <vt:lpstr>Revelation 9:20-21 20 The rest of mankind who were not killed by these plagues still did not repent of the work of their hands; they did not stop worshiping demons, and idols of gold, silver, bronze, stone and wood—idols that cannot see or hear or walk. 21 Nor did they repent of their murders, their magic arts, their sexual immorality or their thefts.</vt:lpstr>
      <vt:lpstr>PowerPoint Presentation</vt:lpstr>
      <vt:lpstr>Revelation 14  19 The angel swung his sickle on the earth, gathered its grapes and threw them into the great winepress of God’s wrath. 20 They were trampled in the winepress outside the city, and blood flowed out of the press, rising as high as the horses’ bridles for a distance of 1,600 stadia.” </vt:lpstr>
      <vt:lpstr>PowerPoint Presentation</vt:lpstr>
      <vt:lpstr>Revelation 16 “You are just in these judgments, O Holy One,     you who are and who were; 6 for they have shed the blood of your holy people and your prophets,     and you have given them blood to drink as they deserve.” 7 And I heard the altar respond: “Yes, Lord God Almighty,     true and just are your judgments.”</vt:lpstr>
      <vt:lpstr>PowerPoint Presentation</vt:lpstr>
      <vt:lpstr>PowerPoint Presentation</vt:lpstr>
      <vt:lpstr>God’s people will experience overwhelming WORSHIP in every age and for all eternity. </vt:lpstr>
      <vt:lpstr>Revelation 1:5-8 To him who loves us and has freed us from our sins by his blood, 6 and has made us to be a kingdom and priests to serve his God and Father—to him be glory and power for ever and ever! Amen. 7 “Look, he is coming with the clouds,”     and “every eye will see him, even those who pierced him”;     and all peoples on earth “will mourn because of him.” So shall it be! Amen. 8 “I am the Alpha and the Omega,” says the Lord God, “who is, and who was, and who is to come, the Almighty.” </vt:lpstr>
      <vt:lpstr>Revelation 4:2-11  2 At once I was in the Spirit, and there before me was a throne in heaven with someone sitting on it. 3 And the one who sat there had the appearance of jasper and ruby. A rainbow that shone like an emerald encircled the throne. 4 Surrounding the throne were twenty-four other thrones, and seated on them were twenty-four elders. They were dressed in white and had crowns of gold on their heads. 5 From the throne came flashes of lightning, rumblings and peals of thunder. In front of the throne, seven lamps were blazing. These are the seven spirits of God. </vt:lpstr>
      <vt:lpstr>Revelation 4:2-11  6 Also in front of the throne there was what looked like a sea of glass, clear as crystal. In the center, around the throne, were four living creatures, and they were covered with eyes, in front and in back. Day and night they never stop saying: “‘Holy, holy, holy is the Lord God Almighty,’ who was, and is, and is to come.” 9 Whenever the living creatures give glory, honor and thanks to him who sits on the throne and who lives for ever and ever, 10 the twenty-four elders fall down before him who sits on the throne and worship him who lives for ever and ever. They lay their crowns before the throne and say: </vt:lpstr>
      <vt:lpstr>Revelation 4:2-11 11 “You are worthy, our Lord and God,     to receive glory and honor and power, for you created all things,     and by your will they were created     and have their being.” </vt:lpstr>
      <vt:lpstr>Revelation 5:8-14 “And when he [the Lamb] had taken it [the scroll], the four living creatures and the twenty-four elders fell down before the Lamb. Each one had a harp and they were holding golden bowls full of incense, which are the prayers of God’s people. 9 And they sang a new song, saying: “You are worthy to take the scroll and to open its seals, because you were slain, and with your blood you purchased for God persons from every tribe and language and people and nation.</vt:lpstr>
      <vt:lpstr>Revelation 5:8-14 10 You have made them to be a kingdom and priests to serve our God,  and they will reign on the earth.” 11 Then I looked and heard the voice of many angels, numbering thousands upon thousands, and ten thousand times ten thousand. They encircled the throne and the living creatures and the elders. 12 In a loud voice they were saying: “Worthy is the Lamb, who was slain, to receive power and wealth and wisdom and strength and honor and glory and praise!” </vt:lpstr>
      <vt:lpstr>Revelation 5:8-14 13 Then I heard every creature in heaven and on earth and under the earth and on the sea, and all that is in them, saying: “To him who sits on the throne and to the Lamb     be praise and honor and glory and power, for ever and ever!” 14 The four living creatures said, “Amen,” and the elders fell down and worshiped. </vt:lpstr>
      <vt:lpstr>Rev. 22:1-5 Then the angel showed me the river of the water of life, as clear as crystal, flowing from the throne of God and of the Lamb 2 down the middle of the great street of the city. On each side of the river stood the tree of life, bearing twelve crops of fruit, yielding its fruit every month. And the leaves of the tree are for the healing of the nations. 3 No longer will there be any curse. The throne of God and of the Lamb will be in the city, and his servants will serve him. 4 They will see his face, and his name will be on their foreheads. 5 There will be no more night. They will not need the light of a lamp or the light of the sun, for the Lord God will give them light. And they will reign for ever and ever. </vt:lpstr>
      <vt:lpstr>Rev. 22:1-5 6 The angel said to me, “These words are trustworthy and true. The Lord, the God who inspires the prophets, sent his angel to show his servants the things that must soon take place.” 7 “Look, I am coming soon! Blessed is the one who keeps the words of the prophecy written in this scroll.” 8 I, John, am the one who heard and saw these things. And when I had heard and seen them, I fell down to worship at the feet of the angel who had been showing them to me. 9 But he said to me, “Don’t do that! I am a fellow servant with you and with your fellow prophets and with all who keep the words of this scroll. Worship God!” </vt:lpstr>
      <vt:lpstr>Worship God always.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147</cp:revision>
  <dcterms:created xsi:type="dcterms:W3CDTF">2016-02-21T05:27:25Z</dcterms:created>
  <dcterms:modified xsi:type="dcterms:W3CDTF">2016-04-24T19:36:04Z</dcterms:modified>
</cp:coreProperties>
</file>